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Impact" charset="1" panose="020B0806030902050204"/>
      <p:regular r:id="rId19"/>
    </p:embeddedFont>
    <p:embeddedFont>
      <p:font typeface="Poppins" charset="1" panose="00000500000000000000"/>
      <p:regular r:id="rId20"/>
    </p:embeddedFont>
    <p:embeddedFont>
      <p:font typeface="Poppins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30.png" Type="http://schemas.openxmlformats.org/officeDocument/2006/relationships/image"/><Relationship Id="rId6"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jpeg" Type="http://schemas.openxmlformats.org/officeDocument/2006/relationships/image"/><Relationship Id="rId3"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png" Type="http://schemas.openxmlformats.org/officeDocument/2006/relationships/image"/><Relationship Id="rId7" Target="../media/image9.png" Type="http://schemas.openxmlformats.org/officeDocument/2006/relationships/image"/><Relationship Id="rId8" Target="../media/image10.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jpeg" Type="http://schemas.openxmlformats.org/officeDocument/2006/relationships/image"/><Relationship Id="rId3" Target="../media/image16.png" Type="http://schemas.openxmlformats.org/officeDocument/2006/relationships/image"/><Relationship Id="rId4"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jpe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 Id="rId5" Target="../media/image2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png" Type="http://schemas.openxmlformats.org/officeDocument/2006/relationships/image"/><Relationship Id="rId5"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sp>
        <p:nvSpPr>
          <p:cNvPr name="Freeform 3" id="3"/>
          <p:cNvSpPr/>
          <p:nvPr/>
        </p:nvSpPr>
        <p:spPr>
          <a:xfrm flipH="false" flipV="false" rot="0">
            <a:off x="1028700" y="1028700"/>
            <a:ext cx="535320" cy="452660"/>
          </a:xfrm>
          <a:custGeom>
            <a:avLst/>
            <a:gdLst/>
            <a:ahLst/>
            <a:cxnLst/>
            <a:rect r="r" b="b" t="t" l="l"/>
            <a:pathLst>
              <a:path h="452660" w="535320">
                <a:moveTo>
                  <a:pt x="0" y="0"/>
                </a:moveTo>
                <a:lnTo>
                  <a:pt x="535320" y="0"/>
                </a:lnTo>
                <a:lnTo>
                  <a:pt x="535320" y="452660"/>
                </a:lnTo>
                <a:lnTo>
                  <a:pt x="0" y="4526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028700" y="2277649"/>
            <a:ext cx="9588126" cy="3160798"/>
          </a:xfrm>
          <a:prstGeom prst="rect">
            <a:avLst/>
          </a:prstGeom>
        </p:spPr>
        <p:txBody>
          <a:bodyPr anchor="t" rtlCol="false" tIns="0" lIns="0" bIns="0" rIns="0">
            <a:spAutoFit/>
          </a:bodyPr>
          <a:lstStyle/>
          <a:p>
            <a:pPr algn="l">
              <a:lnSpc>
                <a:spcPts val="11461"/>
              </a:lnSpc>
            </a:pPr>
            <a:r>
              <a:rPr lang="en-US" sz="10812">
                <a:solidFill>
                  <a:srgbClr val="F097FF"/>
                </a:solidFill>
                <a:latin typeface="Impact"/>
                <a:ea typeface="Impact"/>
                <a:cs typeface="Impact"/>
                <a:sym typeface="Impact"/>
              </a:rPr>
              <a:t>COSMIC </a:t>
            </a:r>
          </a:p>
          <a:p>
            <a:pPr algn="l">
              <a:lnSpc>
                <a:spcPts val="11461"/>
              </a:lnSpc>
            </a:pPr>
            <a:r>
              <a:rPr lang="en-US" sz="10812">
                <a:solidFill>
                  <a:srgbClr val="F097FF"/>
                </a:solidFill>
                <a:latin typeface="Impact"/>
                <a:ea typeface="Impact"/>
                <a:cs typeface="Impact"/>
                <a:sym typeface="Impact"/>
              </a:rPr>
              <a:t>CLASSIFIER</a:t>
            </a:r>
          </a:p>
        </p:txBody>
      </p:sp>
      <p:sp>
        <p:nvSpPr>
          <p:cNvPr name="TextBox 5" id="5"/>
          <p:cNvSpPr txBox="true"/>
          <p:nvPr/>
        </p:nvSpPr>
        <p:spPr>
          <a:xfrm rot="0">
            <a:off x="1028700" y="6991213"/>
            <a:ext cx="2484732" cy="424815"/>
          </a:xfrm>
          <a:prstGeom prst="rect">
            <a:avLst/>
          </a:prstGeom>
        </p:spPr>
        <p:txBody>
          <a:bodyPr anchor="t" rtlCol="false" tIns="0" lIns="0" bIns="0" rIns="0">
            <a:spAutoFit/>
          </a:bodyPr>
          <a:lstStyle/>
          <a:p>
            <a:pPr algn="l">
              <a:lnSpc>
                <a:spcPts val="3359"/>
              </a:lnSpc>
            </a:pPr>
            <a:r>
              <a:rPr lang="en-US" sz="2400">
                <a:solidFill>
                  <a:srgbClr val="FFFFFF"/>
                </a:solidFill>
                <a:latin typeface="Poppins"/>
                <a:ea typeface="Poppins"/>
                <a:cs typeface="Poppins"/>
                <a:sym typeface="Poppins"/>
              </a:rPr>
              <a:t>Presented by</a:t>
            </a:r>
          </a:p>
        </p:txBody>
      </p:sp>
      <p:sp>
        <p:nvSpPr>
          <p:cNvPr name="TextBox 6" id="6"/>
          <p:cNvSpPr txBox="true"/>
          <p:nvPr/>
        </p:nvSpPr>
        <p:spPr>
          <a:xfrm rot="0">
            <a:off x="2738273" y="7349353"/>
            <a:ext cx="2789981" cy="1263015"/>
          </a:xfrm>
          <a:prstGeom prst="rect">
            <a:avLst/>
          </a:prstGeom>
        </p:spPr>
        <p:txBody>
          <a:bodyPr anchor="t" rtlCol="false" tIns="0" lIns="0" bIns="0" rIns="0">
            <a:spAutoFit/>
          </a:bodyPr>
          <a:lstStyle/>
          <a:p>
            <a:pPr algn="just">
              <a:lnSpc>
                <a:spcPts val="3359"/>
              </a:lnSpc>
            </a:pPr>
            <a:r>
              <a:rPr lang="en-US" sz="2400" b="true">
                <a:solidFill>
                  <a:srgbClr val="FFFFFF"/>
                </a:solidFill>
                <a:latin typeface="Poppins Bold"/>
                <a:ea typeface="Poppins Bold"/>
                <a:cs typeface="Poppins Bold"/>
                <a:sym typeface="Poppins Bold"/>
              </a:rPr>
              <a:t>Manvi Jangid</a:t>
            </a:r>
          </a:p>
          <a:p>
            <a:pPr algn="just">
              <a:lnSpc>
                <a:spcPts val="3359"/>
              </a:lnSpc>
            </a:pPr>
            <a:r>
              <a:rPr lang="en-US" sz="2400" b="true">
                <a:solidFill>
                  <a:srgbClr val="FFFFFF"/>
                </a:solidFill>
                <a:latin typeface="Poppins Bold"/>
                <a:ea typeface="Poppins Bold"/>
                <a:cs typeface="Poppins Bold"/>
                <a:sym typeface="Poppins Bold"/>
              </a:rPr>
              <a:t>Ricktho Sarkar</a:t>
            </a:r>
          </a:p>
          <a:p>
            <a:pPr algn="just">
              <a:lnSpc>
                <a:spcPts val="3359"/>
              </a:lnSpc>
            </a:pPr>
            <a:r>
              <a:rPr lang="en-US" sz="2400" b="true">
                <a:solidFill>
                  <a:srgbClr val="FFFFFF"/>
                </a:solidFill>
                <a:latin typeface="Poppins Bold"/>
                <a:ea typeface="Poppins Bold"/>
                <a:cs typeface="Poppins Bold"/>
                <a:sym typeface="Poppins Bold"/>
              </a:rPr>
              <a:t>Abhinav Barman</a:t>
            </a:r>
          </a:p>
        </p:txBody>
      </p:sp>
      <p:sp>
        <p:nvSpPr>
          <p:cNvPr name="TextBox 7" id="7"/>
          <p:cNvSpPr txBox="true"/>
          <p:nvPr/>
        </p:nvSpPr>
        <p:spPr>
          <a:xfrm rot="0">
            <a:off x="1840111" y="1009285"/>
            <a:ext cx="3688144" cy="424815"/>
          </a:xfrm>
          <a:prstGeom prst="rect">
            <a:avLst/>
          </a:prstGeom>
        </p:spPr>
        <p:txBody>
          <a:bodyPr anchor="t" rtlCol="false" tIns="0" lIns="0" bIns="0" rIns="0">
            <a:spAutoFit/>
          </a:bodyPr>
          <a:lstStyle/>
          <a:p>
            <a:pPr algn="l">
              <a:lnSpc>
                <a:spcPts val="3359"/>
              </a:lnSpc>
            </a:pPr>
            <a:r>
              <a:rPr lang="en-US" sz="2400" b="true">
                <a:solidFill>
                  <a:srgbClr val="FFFFFF"/>
                </a:solidFill>
                <a:latin typeface="Poppins Bold"/>
                <a:ea typeface="Poppins Bold"/>
                <a:cs typeface="Poppins Bold"/>
                <a:sym typeface="Poppins Bold"/>
              </a:rPr>
              <a:t>IIT BHU</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111" r="0" b="-9111"/>
            </a:stretch>
          </a:blipFill>
        </p:spPr>
      </p:sp>
      <p:sp>
        <p:nvSpPr>
          <p:cNvPr name="Freeform 3" id="3"/>
          <p:cNvSpPr/>
          <p:nvPr/>
        </p:nvSpPr>
        <p:spPr>
          <a:xfrm flipH="false" flipV="false" rot="0">
            <a:off x="9144000" y="129278"/>
            <a:ext cx="6254747" cy="2035636"/>
          </a:xfrm>
          <a:custGeom>
            <a:avLst/>
            <a:gdLst/>
            <a:ahLst/>
            <a:cxnLst/>
            <a:rect r="r" b="b" t="t" l="l"/>
            <a:pathLst>
              <a:path h="2035636" w="6254747">
                <a:moveTo>
                  <a:pt x="0" y="0"/>
                </a:moveTo>
                <a:lnTo>
                  <a:pt x="6254747" y="0"/>
                </a:lnTo>
                <a:lnTo>
                  <a:pt x="6254747" y="2035635"/>
                </a:lnTo>
                <a:lnTo>
                  <a:pt x="0" y="203563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592475"/>
            <a:ext cx="9121645" cy="4503424"/>
          </a:xfrm>
          <a:custGeom>
            <a:avLst/>
            <a:gdLst/>
            <a:ahLst/>
            <a:cxnLst/>
            <a:rect r="r" b="b" t="t" l="l"/>
            <a:pathLst>
              <a:path h="4503424" w="9121645">
                <a:moveTo>
                  <a:pt x="0" y="0"/>
                </a:moveTo>
                <a:lnTo>
                  <a:pt x="9121645" y="0"/>
                </a:lnTo>
                <a:lnTo>
                  <a:pt x="9121645" y="4503424"/>
                </a:lnTo>
                <a:lnTo>
                  <a:pt x="0" y="4503424"/>
                </a:lnTo>
                <a:lnTo>
                  <a:pt x="0" y="0"/>
                </a:lnTo>
                <a:close/>
              </a:path>
            </a:pathLst>
          </a:custGeom>
          <a:blipFill>
            <a:blip r:embed="rId5"/>
            <a:stretch>
              <a:fillRect l="-766" t="0" r="-766" b="0"/>
            </a:stretch>
          </a:blipFill>
        </p:spPr>
      </p:sp>
      <p:sp>
        <p:nvSpPr>
          <p:cNvPr name="Freeform 5" id="5"/>
          <p:cNvSpPr/>
          <p:nvPr/>
        </p:nvSpPr>
        <p:spPr>
          <a:xfrm flipH="false" flipV="false" rot="0">
            <a:off x="5057576" y="5143500"/>
            <a:ext cx="8172848" cy="5560041"/>
          </a:xfrm>
          <a:custGeom>
            <a:avLst/>
            <a:gdLst/>
            <a:ahLst/>
            <a:cxnLst/>
            <a:rect r="r" b="b" t="t" l="l"/>
            <a:pathLst>
              <a:path h="5560041" w="8172848">
                <a:moveTo>
                  <a:pt x="0" y="0"/>
                </a:moveTo>
                <a:lnTo>
                  <a:pt x="8172848" y="0"/>
                </a:lnTo>
                <a:lnTo>
                  <a:pt x="8172848" y="5560041"/>
                </a:lnTo>
                <a:lnTo>
                  <a:pt x="0" y="5560041"/>
                </a:lnTo>
                <a:lnTo>
                  <a:pt x="0" y="0"/>
                </a:lnTo>
                <a:close/>
              </a:path>
            </a:pathLst>
          </a:custGeom>
          <a:blipFill>
            <a:blip r:embed="rId6"/>
            <a:stretch>
              <a:fillRect l="-5413" t="-5172" r="0" b="0"/>
            </a:stretch>
          </a:blipFill>
        </p:spPr>
      </p:sp>
      <p:sp>
        <p:nvSpPr>
          <p:cNvPr name="TextBox 6" id="6"/>
          <p:cNvSpPr txBox="true"/>
          <p:nvPr/>
        </p:nvSpPr>
        <p:spPr>
          <a:xfrm rot="0">
            <a:off x="10329747" y="24503"/>
            <a:ext cx="5305532" cy="1289726"/>
          </a:xfrm>
          <a:prstGeom prst="rect">
            <a:avLst/>
          </a:prstGeom>
        </p:spPr>
        <p:txBody>
          <a:bodyPr anchor="t" rtlCol="false" tIns="0" lIns="0" bIns="0" rIns="0">
            <a:spAutoFit/>
          </a:bodyPr>
          <a:lstStyle/>
          <a:p>
            <a:pPr algn="l">
              <a:lnSpc>
                <a:spcPts val="5037"/>
              </a:lnSpc>
            </a:pPr>
            <a:r>
              <a:rPr lang="en-US" sz="3598" b="true">
                <a:solidFill>
                  <a:srgbClr val="FFFFFF"/>
                </a:solidFill>
                <a:latin typeface="Poppins Bold"/>
                <a:ea typeface="Poppins Bold"/>
                <a:cs typeface="Poppins Bold"/>
                <a:sym typeface="Poppins Bold"/>
              </a:rPr>
              <a:t>Hyperparameter combination index</a:t>
            </a:r>
          </a:p>
        </p:txBody>
      </p:sp>
      <p:sp>
        <p:nvSpPr>
          <p:cNvPr name="Freeform 7" id="7"/>
          <p:cNvSpPr/>
          <p:nvPr/>
        </p:nvSpPr>
        <p:spPr>
          <a:xfrm flipH="false" flipV="false" rot="0">
            <a:off x="11923684" y="3060263"/>
            <a:ext cx="6254747" cy="2035636"/>
          </a:xfrm>
          <a:custGeom>
            <a:avLst/>
            <a:gdLst/>
            <a:ahLst/>
            <a:cxnLst/>
            <a:rect r="r" b="b" t="t" l="l"/>
            <a:pathLst>
              <a:path h="2035636" w="6254747">
                <a:moveTo>
                  <a:pt x="0" y="0"/>
                </a:moveTo>
                <a:lnTo>
                  <a:pt x="6254747" y="0"/>
                </a:lnTo>
                <a:lnTo>
                  <a:pt x="6254747" y="2035636"/>
                </a:lnTo>
                <a:lnTo>
                  <a:pt x="0" y="20356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13109431" y="2955488"/>
            <a:ext cx="5305532" cy="1289726"/>
          </a:xfrm>
          <a:prstGeom prst="rect">
            <a:avLst/>
          </a:prstGeom>
        </p:spPr>
        <p:txBody>
          <a:bodyPr anchor="t" rtlCol="false" tIns="0" lIns="0" bIns="0" rIns="0">
            <a:spAutoFit/>
          </a:bodyPr>
          <a:lstStyle/>
          <a:p>
            <a:pPr algn="l">
              <a:lnSpc>
                <a:spcPts val="5037"/>
              </a:lnSpc>
            </a:pPr>
            <a:r>
              <a:rPr lang="en-US" sz="3598" b="true">
                <a:solidFill>
                  <a:srgbClr val="FFFFFF"/>
                </a:solidFill>
                <a:latin typeface="Poppins Bold"/>
                <a:ea typeface="Poppins Bold"/>
                <a:cs typeface="Poppins Bold"/>
                <a:sym typeface="Poppins Bold"/>
              </a:rPr>
              <a:t>XGBoost Training and Testing Loss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5033" t="-53778" r="-1017" b="-7669"/>
            </a:stretch>
          </a:blipFill>
        </p:spPr>
      </p:sp>
      <p:sp>
        <p:nvSpPr>
          <p:cNvPr name="Freeform 3" id="3"/>
          <p:cNvSpPr/>
          <p:nvPr/>
        </p:nvSpPr>
        <p:spPr>
          <a:xfrm flipH="false" flipV="false" rot="0">
            <a:off x="5468521" y="1887673"/>
            <a:ext cx="14323779" cy="6625884"/>
          </a:xfrm>
          <a:custGeom>
            <a:avLst/>
            <a:gdLst/>
            <a:ahLst/>
            <a:cxnLst/>
            <a:rect r="r" b="b" t="t" l="l"/>
            <a:pathLst>
              <a:path h="6625884" w="14323779">
                <a:moveTo>
                  <a:pt x="0" y="0"/>
                </a:moveTo>
                <a:lnTo>
                  <a:pt x="14323778" y="0"/>
                </a:lnTo>
                <a:lnTo>
                  <a:pt x="14323778" y="6625884"/>
                </a:lnTo>
                <a:lnTo>
                  <a:pt x="0" y="6625884"/>
                </a:lnTo>
                <a:lnTo>
                  <a:pt x="0" y="0"/>
                </a:lnTo>
                <a:close/>
              </a:path>
            </a:pathLst>
          </a:custGeom>
          <a:blipFill>
            <a:blip r:embed="rId3"/>
            <a:stretch>
              <a:fillRect l="-4243" t="0" r="0" b="0"/>
            </a:stretch>
          </a:blipFill>
        </p:spPr>
      </p:sp>
      <p:sp>
        <p:nvSpPr>
          <p:cNvPr name="TextBox 4" id="4"/>
          <p:cNvSpPr txBox="true"/>
          <p:nvPr/>
        </p:nvSpPr>
        <p:spPr>
          <a:xfrm rot="0">
            <a:off x="232283" y="-66675"/>
            <a:ext cx="12521598" cy="3154530"/>
          </a:xfrm>
          <a:prstGeom prst="rect">
            <a:avLst/>
          </a:prstGeom>
        </p:spPr>
        <p:txBody>
          <a:bodyPr anchor="t" rtlCol="false" tIns="0" lIns="0" bIns="0" rIns="0">
            <a:spAutoFit/>
          </a:bodyPr>
          <a:lstStyle/>
          <a:p>
            <a:pPr algn="l">
              <a:lnSpc>
                <a:spcPts val="11461"/>
              </a:lnSpc>
            </a:pPr>
            <a:r>
              <a:rPr lang="en-US" sz="10812">
                <a:solidFill>
                  <a:srgbClr val="FFFFFF"/>
                </a:solidFill>
                <a:latin typeface="Impact"/>
                <a:ea typeface="Impact"/>
                <a:cs typeface="Impact"/>
                <a:sym typeface="Impact"/>
              </a:rPr>
              <a:t>MODEL APPLICATION ON TEST SET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8518" r="0" b="0"/>
            </a:stretch>
          </a:blipFill>
        </p:spPr>
      </p:sp>
      <p:sp>
        <p:nvSpPr>
          <p:cNvPr name="TextBox 3" id="3"/>
          <p:cNvSpPr txBox="true"/>
          <p:nvPr/>
        </p:nvSpPr>
        <p:spPr>
          <a:xfrm rot="0">
            <a:off x="1028700" y="1829588"/>
            <a:ext cx="7871246" cy="3560585"/>
          </a:xfrm>
          <a:prstGeom prst="rect">
            <a:avLst/>
          </a:prstGeom>
        </p:spPr>
        <p:txBody>
          <a:bodyPr anchor="t" rtlCol="false" tIns="0" lIns="0" bIns="0" rIns="0">
            <a:spAutoFit/>
          </a:bodyPr>
          <a:lstStyle/>
          <a:p>
            <a:pPr algn="l">
              <a:lnSpc>
                <a:spcPts val="12925"/>
              </a:lnSpc>
            </a:pPr>
            <a:r>
              <a:rPr lang="en-US" sz="12193">
                <a:solidFill>
                  <a:srgbClr val="000000"/>
                </a:solidFill>
                <a:latin typeface="Impact"/>
                <a:ea typeface="Impact"/>
                <a:cs typeface="Impact"/>
                <a:sym typeface="Impact"/>
              </a:rPr>
              <a:t>QUESTIONS AND ANSWER</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577" r="0" b="-14941"/>
            </a:stretch>
          </a:blipFill>
        </p:spPr>
      </p:sp>
      <p:sp>
        <p:nvSpPr>
          <p:cNvPr name="TextBox 3" id="3"/>
          <p:cNvSpPr txBox="true"/>
          <p:nvPr/>
        </p:nvSpPr>
        <p:spPr>
          <a:xfrm rot="0">
            <a:off x="3313662" y="3378960"/>
            <a:ext cx="11660676" cy="2890554"/>
          </a:xfrm>
          <a:prstGeom prst="rect">
            <a:avLst/>
          </a:prstGeom>
        </p:spPr>
        <p:txBody>
          <a:bodyPr anchor="t" rtlCol="false" tIns="0" lIns="0" bIns="0" rIns="0">
            <a:spAutoFit/>
          </a:bodyPr>
          <a:lstStyle/>
          <a:p>
            <a:pPr algn="ctr">
              <a:lnSpc>
                <a:spcPts val="19402"/>
              </a:lnSpc>
            </a:pPr>
            <a:r>
              <a:rPr lang="en-US" sz="18304">
                <a:solidFill>
                  <a:srgbClr val="F097FF"/>
                </a:solidFill>
                <a:latin typeface="Impact"/>
                <a:ea typeface="Impact"/>
                <a:cs typeface="Impact"/>
                <a:sym typeface="Impact"/>
              </a:rPr>
              <a:t>THANK 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BF5EA4"/>
        </a:solidFill>
      </p:bgPr>
    </p:bg>
    <p:spTree>
      <p:nvGrpSpPr>
        <p:cNvPr id="1" name=""/>
        <p:cNvGrpSpPr/>
        <p:nvPr/>
      </p:nvGrpSpPr>
      <p:grpSpPr>
        <a:xfrm>
          <a:off x="0" y="0"/>
          <a:ext cx="0" cy="0"/>
          <a:chOff x="0" y="0"/>
          <a:chExt cx="0" cy="0"/>
        </a:xfrm>
      </p:grpSpPr>
      <p:grpSp>
        <p:nvGrpSpPr>
          <p:cNvPr name="Group 2" id="2"/>
          <p:cNvGrpSpPr/>
          <p:nvPr/>
        </p:nvGrpSpPr>
        <p:grpSpPr>
          <a:xfrm rot="0">
            <a:off x="1165072" y="2372965"/>
            <a:ext cx="3736291" cy="3301820"/>
            <a:chOff x="0" y="0"/>
            <a:chExt cx="984044" cy="869615"/>
          </a:xfrm>
        </p:grpSpPr>
        <p:sp>
          <p:nvSpPr>
            <p:cNvPr name="Freeform 3" id="3"/>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4" id="4"/>
            <p:cNvSpPr txBox="true"/>
            <p:nvPr/>
          </p:nvSpPr>
          <p:spPr>
            <a:xfrm>
              <a:off x="0" y="19050"/>
              <a:ext cx="984044" cy="850565"/>
            </a:xfrm>
            <a:prstGeom prst="rect">
              <a:avLst/>
            </a:prstGeom>
          </p:spPr>
          <p:txBody>
            <a:bodyPr anchor="ctr" rtlCol="false" tIns="50800" lIns="50800" bIns="50800" rIns="50800"/>
            <a:lstStyle/>
            <a:p>
              <a:pPr algn="ctr">
                <a:lnSpc>
                  <a:spcPts val="2400"/>
                </a:lnSpc>
              </a:pPr>
            </a:p>
          </p:txBody>
        </p:sp>
      </p:grpSp>
      <p:sp>
        <p:nvSpPr>
          <p:cNvPr name="Freeform 5" id="5"/>
          <p:cNvSpPr/>
          <p:nvPr/>
        </p:nvSpPr>
        <p:spPr>
          <a:xfrm flipH="false" flipV="false" rot="0">
            <a:off x="12489520" y="-1106731"/>
            <a:ext cx="8097834" cy="15305185"/>
          </a:xfrm>
          <a:custGeom>
            <a:avLst/>
            <a:gdLst/>
            <a:ahLst/>
            <a:cxnLst/>
            <a:rect r="r" b="b" t="t" l="l"/>
            <a:pathLst>
              <a:path h="15305185" w="8097834">
                <a:moveTo>
                  <a:pt x="0" y="0"/>
                </a:moveTo>
                <a:lnTo>
                  <a:pt x="8097834" y="0"/>
                </a:lnTo>
                <a:lnTo>
                  <a:pt x="8097834" y="15305185"/>
                </a:lnTo>
                <a:lnTo>
                  <a:pt x="0" y="15305185"/>
                </a:lnTo>
                <a:lnTo>
                  <a:pt x="0" y="0"/>
                </a:lnTo>
                <a:close/>
              </a:path>
            </a:pathLst>
          </a:custGeom>
          <a:blipFill>
            <a:blip r:embed="rId2">
              <a:alphaModFix amt="24000"/>
              <a:extLst>
                <a:ext uri="{96DAC541-7B7A-43D3-8B79-37D633B846F1}">
                  <asvg:svgBlip xmlns:asvg="http://schemas.microsoft.com/office/drawing/2016/SVG/main" r:embed="rId3"/>
                </a:ext>
              </a:extLst>
            </a:blip>
            <a:stretch>
              <a:fillRect l="0" t="0" r="0" b="0"/>
            </a:stretch>
          </a:blipFill>
        </p:spPr>
      </p:sp>
      <p:grpSp>
        <p:nvGrpSpPr>
          <p:cNvPr name="Group 6" id="6"/>
          <p:cNvGrpSpPr/>
          <p:nvPr/>
        </p:nvGrpSpPr>
        <p:grpSpPr>
          <a:xfrm rot="0">
            <a:off x="6067902" y="1690025"/>
            <a:ext cx="3736291" cy="3301820"/>
            <a:chOff x="0" y="0"/>
            <a:chExt cx="984044" cy="869615"/>
          </a:xfrm>
        </p:grpSpPr>
        <p:sp>
          <p:nvSpPr>
            <p:cNvPr name="Freeform 7" id="7"/>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8" id="8"/>
            <p:cNvSpPr txBox="true"/>
            <p:nvPr/>
          </p:nvSpPr>
          <p:spPr>
            <a:xfrm>
              <a:off x="0" y="19050"/>
              <a:ext cx="984044" cy="850565"/>
            </a:xfrm>
            <a:prstGeom prst="rect">
              <a:avLst/>
            </a:prstGeom>
          </p:spPr>
          <p:txBody>
            <a:bodyPr anchor="ctr" rtlCol="false" tIns="50800" lIns="50800" bIns="50800" rIns="50800"/>
            <a:lstStyle/>
            <a:p>
              <a:pPr algn="ctr">
                <a:lnSpc>
                  <a:spcPts val="2400"/>
                </a:lnSpc>
              </a:pPr>
            </a:p>
          </p:txBody>
        </p:sp>
      </p:grpSp>
      <p:grpSp>
        <p:nvGrpSpPr>
          <p:cNvPr name="Group 9" id="9"/>
          <p:cNvGrpSpPr/>
          <p:nvPr/>
        </p:nvGrpSpPr>
        <p:grpSpPr>
          <a:xfrm rot="0">
            <a:off x="11663529" y="2372965"/>
            <a:ext cx="3736291" cy="3301820"/>
            <a:chOff x="0" y="0"/>
            <a:chExt cx="984044" cy="869615"/>
          </a:xfrm>
        </p:grpSpPr>
        <p:sp>
          <p:nvSpPr>
            <p:cNvPr name="Freeform 10" id="10"/>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11" id="11"/>
            <p:cNvSpPr txBox="true"/>
            <p:nvPr/>
          </p:nvSpPr>
          <p:spPr>
            <a:xfrm>
              <a:off x="0" y="19050"/>
              <a:ext cx="984044" cy="850565"/>
            </a:xfrm>
            <a:prstGeom prst="rect">
              <a:avLst/>
            </a:prstGeom>
          </p:spPr>
          <p:txBody>
            <a:bodyPr anchor="ctr" rtlCol="false" tIns="50800" lIns="50800" bIns="50800" rIns="50800"/>
            <a:lstStyle/>
            <a:p>
              <a:pPr algn="ctr">
                <a:lnSpc>
                  <a:spcPts val="2400"/>
                </a:lnSpc>
              </a:pPr>
            </a:p>
          </p:txBody>
        </p:sp>
      </p:grpSp>
      <p:grpSp>
        <p:nvGrpSpPr>
          <p:cNvPr name="Group 12" id="12"/>
          <p:cNvGrpSpPr/>
          <p:nvPr/>
        </p:nvGrpSpPr>
        <p:grpSpPr>
          <a:xfrm rot="0">
            <a:off x="9527643" y="6217710"/>
            <a:ext cx="3736291" cy="3301820"/>
            <a:chOff x="0" y="0"/>
            <a:chExt cx="984044" cy="869615"/>
          </a:xfrm>
        </p:grpSpPr>
        <p:sp>
          <p:nvSpPr>
            <p:cNvPr name="Freeform 13" id="13"/>
            <p:cNvSpPr/>
            <p:nvPr/>
          </p:nvSpPr>
          <p:spPr>
            <a:xfrm flipH="false" flipV="false" rot="0">
              <a:off x="0" y="0"/>
              <a:ext cx="984044" cy="869615"/>
            </a:xfrm>
            <a:custGeom>
              <a:avLst/>
              <a:gdLst/>
              <a:ahLst/>
              <a:cxnLst/>
              <a:rect r="r" b="b" t="t" l="l"/>
              <a:pathLst>
                <a:path h="869615" w="984044">
                  <a:moveTo>
                    <a:pt x="0" y="0"/>
                  </a:moveTo>
                  <a:lnTo>
                    <a:pt x="984044" y="0"/>
                  </a:lnTo>
                  <a:lnTo>
                    <a:pt x="984044" y="869615"/>
                  </a:lnTo>
                  <a:lnTo>
                    <a:pt x="0" y="869615"/>
                  </a:lnTo>
                  <a:close/>
                </a:path>
              </a:pathLst>
            </a:custGeom>
            <a:solidFill>
              <a:srgbClr val="000000">
                <a:alpha val="0"/>
              </a:srgbClr>
            </a:solidFill>
            <a:ln w="38100" cap="sq">
              <a:solidFill>
                <a:srgbClr val="FFFFFF"/>
              </a:solidFill>
              <a:prstDash val="solid"/>
              <a:miter/>
            </a:ln>
          </p:spPr>
        </p:sp>
        <p:sp>
          <p:nvSpPr>
            <p:cNvPr name="TextBox 14" id="14"/>
            <p:cNvSpPr txBox="true"/>
            <p:nvPr/>
          </p:nvSpPr>
          <p:spPr>
            <a:xfrm>
              <a:off x="0" y="19050"/>
              <a:ext cx="984044" cy="850565"/>
            </a:xfrm>
            <a:prstGeom prst="rect">
              <a:avLst/>
            </a:prstGeom>
          </p:spPr>
          <p:txBody>
            <a:bodyPr anchor="ctr" rtlCol="false" tIns="50800" lIns="50800" bIns="50800" rIns="50800"/>
            <a:lstStyle/>
            <a:p>
              <a:pPr algn="ctr">
                <a:lnSpc>
                  <a:spcPts val="2400"/>
                </a:lnSpc>
              </a:pPr>
            </a:p>
          </p:txBody>
        </p:sp>
      </p:grpSp>
      <p:sp>
        <p:nvSpPr>
          <p:cNvPr name="Freeform 15" id="15"/>
          <p:cNvSpPr/>
          <p:nvPr/>
        </p:nvSpPr>
        <p:spPr>
          <a:xfrm flipH="false" flipV="false" rot="0">
            <a:off x="1219705" y="2523529"/>
            <a:ext cx="3627026" cy="1799034"/>
          </a:xfrm>
          <a:custGeom>
            <a:avLst/>
            <a:gdLst/>
            <a:ahLst/>
            <a:cxnLst/>
            <a:rect r="r" b="b" t="t" l="l"/>
            <a:pathLst>
              <a:path h="1799034" w="3627026">
                <a:moveTo>
                  <a:pt x="0" y="0"/>
                </a:moveTo>
                <a:lnTo>
                  <a:pt x="3627026" y="0"/>
                </a:lnTo>
                <a:lnTo>
                  <a:pt x="3627026" y="1799034"/>
                </a:lnTo>
                <a:lnTo>
                  <a:pt x="0" y="1799034"/>
                </a:lnTo>
                <a:lnTo>
                  <a:pt x="0" y="0"/>
                </a:lnTo>
                <a:close/>
              </a:path>
            </a:pathLst>
          </a:custGeom>
          <a:blipFill>
            <a:blip r:embed="rId4"/>
            <a:stretch>
              <a:fillRect l="-968" t="0" r="-4565" b="0"/>
            </a:stretch>
          </a:blipFill>
        </p:spPr>
      </p:sp>
      <p:sp>
        <p:nvSpPr>
          <p:cNvPr name="Freeform 16" id="16"/>
          <p:cNvSpPr/>
          <p:nvPr/>
        </p:nvSpPr>
        <p:spPr>
          <a:xfrm flipH="false" flipV="false" rot="0">
            <a:off x="6159620" y="1728139"/>
            <a:ext cx="3552856" cy="2502849"/>
          </a:xfrm>
          <a:custGeom>
            <a:avLst/>
            <a:gdLst/>
            <a:ahLst/>
            <a:cxnLst/>
            <a:rect r="r" b="b" t="t" l="l"/>
            <a:pathLst>
              <a:path h="2502849" w="3552856">
                <a:moveTo>
                  <a:pt x="0" y="0"/>
                </a:moveTo>
                <a:lnTo>
                  <a:pt x="3552856" y="0"/>
                </a:lnTo>
                <a:lnTo>
                  <a:pt x="3552856" y="2502849"/>
                </a:lnTo>
                <a:lnTo>
                  <a:pt x="0" y="2502849"/>
                </a:lnTo>
                <a:lnTo>
                  <a:pt x="0" y="0"/>
                </a:lnTo>
                <a:close/>
              </a:path>
            </a:pathLst>
          </a:custGeom>
          <a:blipFill>
            <a:blip r:embed="rId5"/>
            <a:stretch>
              <a:fillRect l="0" t="-21763" r="-3387" b="-21763"/>
            </a:stretch>
          </a:blipFill>
        </p:spPr>
      </p:sp>
      <p:sp>
        <p:nvSpPr>
          <p:cNvPr name="Freeform 17" id="17"/>
          <p:cNvSpPr/>
          <p:nvPr/>
        </p:nvSpPr>
        <p:spPr>
          <a:xfrm flipH="false" flipV="false" rot="0">
            <a:off x="11747280" y="2576311"/>
            <a:ext cx="3552856" cy="2132664"/>
          </a:xfrm>
          <a:custGeom>
            <a:avLst/>
            <a:gdLst/>
            <a:ahLst/>
            <a:cxnLst/>
            <a:rect r="r" b="b" t="t" l="l"/>
            <a:pathLst>
              <a:path h="2132664" w="3552856">
                <a:moveTo>
                  <a:pt x="0" y="0"/>
                </a:moveTo>
                <a:lnTo>
                  <a:pt x="3552857" y="0"/>
                </a:lnTo>
                <a:lnTo>
                  <a:pt x="3552857" y="2132664"/>
                </a:lnTo>
                <a:lnTo>
                  <a:pt x="0" y="2132664"/>
                </a:lnTo>
                <a:lnTo>
                  <a:pt x="0" y="0"/>
                </a:lnTo>
                <a:close/>
              </a:path>
            </a:pathLst>
          </a:custGeom>
          <a:blipFill>
            <a:blip r:embed="rId6"/>
            <a:stretch>
              <a:fillRect l="0" t="0" r="0" b="0"/>
            </a:stretch>
          </a:blipFill>
        </p:spPr>
      </p:sp>
      <p:sp>
        <p:nvSpPr>
          <p:cNvPr name="Freeform 18" id="18"/>
          <p:cNvSpPr/>
          <p:nvPr/>
        </p:nvSpPr>
        <p:spPr>
          <a:xfrm flipH="false" flipV="false" rot="0">
            <a:off x="9619361" y="6317141"/>
            <a:ext cx="3552856" cy="1998482"/>
          </a:xfrm>
          <a:custGeom>
            <a:avLst/>
            <a:gdLst/>
            <a:ahLst/>
            <a:cxnLst/>
            <a:rect r="r" b="b" t="t" l="l"/>
            <a:pathLst>
              <a:path h="1998482" w="3552856">
                <a:moveTo>
                  <a:pt x="0" y="0"/>
                </a:moveTo>
                <a:lnTo>
                  <a:pt x="3552856" y="0"/>
                </a:lnTo>
                <a:lnTo>
                  <a:pt x="3552856" y="1998482"/>
                </a:lnTo>
                <a:lnTo>
                  <a:pt x="0" y="1998482"/>
                </a:lnTo>
                <a:lnTo>
                  <a:pt x="0" y="0"/>
                </a:lnTo>
                <a:close/>
              </a:path>
            </a:pathLst>
          </a:custGeom>
          <a:blipFill>
            <a:blip r:embed="rId7"/>
            <a:stretch>
              <a:fillRect l="0" t="0" r="0" b="0"/>
            </a:stretch>
          </a:blipFill>
        </p:spPr>
      </p:sp>
      <p:grpSp>
        <p:nvGrpSpPr>
          <p:cNvPr name="Group 19" id="19"/>
          <p:cNvGrpSpPr/>
          <p:nvPr/>
        </p:nvGrpSpPr>
        <p:grpSpPr>
          <a:xfrm rot="0">
            <a:off x="3491421" y="6217710"/>
            <a:ext cx="4002173" cy="3301820"/>
            <a:chOff x="0" y="0"/>
            <a:chExt cx="1054070" cy="869615"/>
          </a:xfrm>
        </p:grpSpPr>
        <p:sp>
          <p:nvSpPr>
            <p:cNvPr name="Freeform 20" id="20"/>
            <p:cNvSpPr/>
            <p:nvPr/>
          </p:nvSpPr>
          <p:spPr>
            <a:xfrm flipH="false" flipV="false" rot="0">
              <a:off x="0" y="0"/>
              <a:ext cx="1054070" cy="869615"/>
            </a:xfrm>
            <a:custGeom>
              <a:avLst/>
              <a:gdLst/>
              <a:ahLst/>
              <a:cxnLst/>
              <a:rect r="r" b="b" t="t" l="l"/>
              <a:pathLst>
                <a:path h="869615" w="1054070">
                  <a:moveTo>
                    <a:pt x="0" y="0"/>
                  </a:moveTo>
                  <a:lnTo>
                    <a:pt x="1054070" y="0"/>
                  </a:lnTo>
                  <a:lnTo>
                    <a:pt x="1054070" y="869615"/>
                  </a:lnTo>
                  <a:lnTo>
                    <a:pt x="0" y="869615"/>
                  </a:lnTo>
                  <a:close/>
                </a:path>
              </a:pathLst>
            </a:custGeom>
            <a:solidFill>
              <a:srgbClr val="000000">
                <a:alpha val="0"/>
              </a:srgbClr>
            </a:solidFill>
            <a:ln w="38100" cap="sq">
              <a:solidFill>
                <a:srgbClr val="FFFFFF"/>
              </a:solidFill>
              <a:prstDash val="solid"/>
              <a:miter/>
            </a:ln>
          </p:spPr>
        </p:sp>
        <p:sp>
          <p:nvSpPr>
            <p:cNvPr name="TextBox 21" id="21"/>
            <p:cNvSpPr txBox="true"/>
            <p:nvPr/>
          </p:nvSpPr>
          <p:spPr>
            <a:xfrm>
              <a:off x="0" y="19050"/>
              <a:ext cx="1054070" cy="850565"/>
            </a:xfrm>
            <a:prstGeom prst="rect">
              <a:avLst/>
            </a:prstGeom>
          </p:spPr>
          <p:txBody>
            <a:bodyPr anchor="ctr" rtlCol="false" tIns="50800" lIns="50800" bIns="50800" rIns="50800"/>
            <a:lstStyle/>
            <a:p>
              <a:pPr algn="ctr">
                <a:lnSpc>
                  <a:spcPts val="2400"/>
                </a:lnSpc>
              </a:pPr>
            </a:p>
          </p:txBody>
        </p:sp>
      </p:grpSp>
      <p:sp>
        <p:nvSpPr>
          <p:cNvPr name="Freeform 22" id="22"/>
          <p:cNvSpPr/>
          <p:nvPr/>
        </p:nvSpPr>
        <p:spPr>
          <a:xfrm flipH="false" flipV="false" rot="0">
            <a:off x="3491421" y="6256490"/>
            <a:ext cx="4002173" cy="1751788"/>
          </a:xfrm>
          <a:custGeom>
            <a:avLst/>
            <a:gdLst/>
            <a:ahLst/>
            <a:cxnLst/>
            <a:rect r="r" b="b" t="t" l="l"/>
            <a:pathLst>
              <a:path h="1751788" w="4002173">
                <a:moveTo>
                  <a:pt x="0" y="0"/>
                </a:moveTo>
                <a:lnTo>
                  <a:pt x="4002173" y="0"/>
                </a:lnTo>
                <a:lnTo>
                  <a:pt x="4002173" y="1751789"/>
                </a:lnTo>
                <a:lnTo>
                  <a:pt x="0" y="1751789"/>
                </a:lnTo>
                <a:lnTo>
                  <a:pt x="0" y="0"/>
                </a:lnTo>
                <a:close/>
              </a:path>
            </a:pathLst>
          </a:custGeom>
          <a:blipFill>
            <a:blip r:embed="rId8"/>
            <a:stretch>
              <a:fillRect l="-11055" t="-8" r="-10975" b="-8"/>
            </a:stretch>
          </a:blipFill>
        </p:spPr>
      </p:sp>
      <p:sp>
        <p:nvSpPr>
          <p:cNvPr name="TextBox 23" id="23"/>
          <p:cNvSpPr txBox="true"/>
          <p:nvPr/>
        </p:nvSpPr>
        <p:spPr>
          <a:xfrm rot="0">
            <a:off x="3033218" y="223121"/>
            <a:ext cx="11305158" cy="1544483"/>
          </a:xfrm>
          <a:prstGeom prst="rect">
            <a:avLst/>
          </a:prstGeom>
        </p:spPr>
        <p:txBody>
          <a:bodyPr anchor="t" rtlCol="false" tIns="0" lIns="0" bIns="0" rIns="0">
            <a:spAutoFit/>
          </a:bodyPr>
          <a:lstStyle/>
          <a:p>
            <a:pPr algn="ctr">
              <a:lnSpc>
                <a:spcPts val="10306"/>
              </a:lnSpc>
            </a:pPr>
            <a:r>
              <a:rPr lang="en-US" sz="9723">
                <a:solidFill>
                  <a:srgbClr val="FFFFFF"/>
                </a:solidFill>
                <a:latin typeface="Impact"/>
                <a:ea typeface="Impact"/>
                <a:cs typeface="Impact"/>
                <a:sym typeface="Impact"/>
              </a:rPr>
              <a:t>METHODOLOGY</a:t>
            </a:r>
          </a:p>
        </p:txBody>
      </p:sp>
      <p:sp>
        <p:nvSpPr>
          <p:cNvPr name="TextBox 24" id="24"/>
          <p:cNvSpPr txBox="true"/>
          <p:nvPr/>
        </p:nvSpPr>
        <p:spPr>
          <a:xfrm rot="0">
            <a:off x="1441623" y="4764288"/>
            <a:ext cx="3183190" cy="344043"/>
          </a:xfrm>
          <a:prstGeom prst="rect">
            <a:avLst/>
          </a:prstGeom>
        </p:spPr>
        <p:txBody>
          <a:bodyPr anchor="t" rtlCol="false" tIns="0" lIns="0" bIns="0" rIns="0">
            <a:spAutoFit/>
          </a:bodyPr>
          <a:lstStyle/>
          <a:p>
            <a:pPr algn="ctr" marL="0" indent="0" lvl="0">
              <a:lnSpc>
                <a:spcPts val="2496"/>
              </a:lnSpc>
            </a:pPr>
            <a:r>
              <a:rPr lang="en-US" b="true" sz="2400">
                <a:solidFill>
                  <a:srgbClr val="FFFFFF"/>
                </a:solidFill>
                <a:latin typeface="Poppins Bold"/>
                <a:ea typeface="Poppins Bold"/>
                <a:cs typeface="Poppins Bold"/>
                <a:sym typeface="Poppins Bold"/>
              </a:rPr>
              <a:t>EDA</a:t>
            </a:r>
          </a:p>
        </p:txBody>
      </p:sp>
      <p:sp>
        <p:nvSpPr>
          <p:cNvPr name="TextBox 25" id="25"/>
          <p:cNvSpPr txBox="true"/>
          <p:nvPr/>
        </p:nvSpPr>
        <p:spPr>
          <a:xfrm rot="0">
            <a:off x="6344453" y="4250038"/>
            <a:ext cx="3183190" cy="658368"/>
          </a:xfrm>
          <a:prstGeom prst="rect">
            <a:avLst/>
          </a:prstGeom>
        </p:spPr>
        <p:txBody>
          <a:bodyPr anchor="t" rtlCol="false" tIns="0" lIns="0" bIns="0" rIns="0">
            <a:spAutoFit/>
          </a:bodyPr>
          <a:lstStyle/>
          <a:p>
            <a:pPr algn="ctr" marL="0" indent="0" lvl="0">
              <a:lnSpc>
                <a:spcPts val="2496"/>
              </a:lnSpc>
              <a:spcBef>
                <a:spcPct val="0"/>
              </a:spcBef>
            </a:pPr>
            <a:r>
              <a:rPr lang="en-US" b="true" sz="2400">
                <a:solidFill>
                  <a:srgbClr val="FFFFFF"/>
                </a:solidFill>
                <a:latin typeface="Poppins Bold"/>
                <a:ea typeface="Poppins Bold"/>
                <a:cs typeface="Poppins Bold"/>
                <a:sym typeface="Poppins Bold"/>
              </a:rPr>
              <a:t>DATA PREPROCESSING</a:t>
            </a:r>
          </a:p>
        </p:txBody>
      </p:sp>
      <p:sp>
        <p:nvSpPr>
          <p:cNvPr name="TextBox 26" id="26"/>
          <p:cNvSpPr txBox="true"/>
          <p:nvPr/>
        </p:nvSpPr>
        <p:spPr>
          <a:xfrm rot="0">
            <a:off x="12228504" y="4932592"/>
            <a:ext cx="2590409" cy="276733"/>
          </a:xfrm>
          <a:prstGeom prst="rect">
            <a:avLst/>
          </a:prstGeom>
        </p:spPr>
        <p:txBody>
          <a:bodyPr anchor="t" rtlCol="false" tIns="0" lIns="0" bIns="0" rIns="0">
            <a:spAutoFit/>
          </a:bodyPr>
          <a:lstStyle/>
          <a:p>
            <a:pPr algn="ctr" marL="0" indent="0" lvl="0">
              <a:lnSpc>
                <a:spcPts val="1976"/>
              </a:lnSpc>
              <a:spcBef>
                <a:spcPct val="0"/>
              </a:spcBef>
            </a:pPr>
            <a:r>
              <a:rPr lang="en-US" b="true" sz="1900">
                <a:solidFill>
                  <a:srgbClr val="FFFFFF"/>
                </a:solidFill>
                <a:latin typeface="Poppins Bold"/>
                <a:ea typeface="Poppins Bold"/>
                <a:cs typeface="Poppins Bold"/>
                <a:sym typeface="Poppins Bold"/>
              </a:rPr>
              <a:t>MODEL SELECTION </a:t>
            </a:r>
          </a:p>
        </p:txBody>
      </p:sp>
      <p:sp>
        <p:nvSpPr>
          <p:cNvPr name="TextBox 27" id="27"/>
          <p:cNvSpPr txBox="true"/>
          <p:nvPr/>
        </p:nvSpPr>
        <p:spPr>
          <a:xfrm rot="0">
            <a:off x="9804194" y="8589352"/>
            <a:ext cx="3183190" cy="344043"/>
          </a:xfrm>
          <a:prstGeom prst="rect">
            <a:avLst/>
          </a:prstGeom>
        </p:spPr>
        <p:txBody>
          <a:bodyPr anchor="t" rtlCol="false" tIns="0" lIns="0" bIns="0" rIns="0">
            <a:spAutoFit/>
          </a:bodyPr>
          <a:lstStyle/>
          <a:p>
            <a:pPr algn="ctr" marL="0" indent="0" lvl="0">
              <a:lnSpc>
                <a:spcPts val="2496"/>
              </a:lnSpc>
            </a:pPr>
            <a:r>
              <a:rPr lang="en-US" b="true" sz="2400">
                <a:solidFill>
                  <a:srgbClr val="FFFFFF"/>
                </a:solidFill>
                <a:latin typeface="Poppins Bold"/>
                <a:ea typeface="Poppins Bold"/>
                <a:cs typeface="Poppins Bold"/>
                <a:sym typeface="Poppins Bold"/>
              </a:rPr>
              <a:t>MODEL EVALUATION</a:t>
            </a:r>
          </a:p>
        </p:txBody>
      </p:sp>
      <p:sp>
        <p:nvSpPr>
          <p:cNvPr name="TextBox 28" id="28"/>
          <p:cNvSpPr txBox="true"/>
          <p:nvPr/>
        </p:nvSpPr>
        <p:spPr>
          <a:xfrm rot="0">
            <a:off x="3900912" y="8608354"/>
            <a:ext cx="3183190" cy="658368"/>
          </a:xfrm>
          <a:prstGeom prst="rect">
            <a:avLst/>
          </a:prstGeom>
        </p:spPr>
        <p:txBody>
          <a:bodyPr anchor="t" rtlCol="false" tIns="0" lIns="0" bIns="0" rIns="0">
            <a:spAutoFit/>
          </a:bodyPr>
          <a:lstStyle/>
          <a:p>
            <a:pPr algn="ctr" marL="0" indent="0" lvl="0">
              <a:lnSpc>
                <a:spcPts val="2496"/>
              </a:lnSpc>
            </a:pPr>
            <a:r>
              <a:rPr lang="en-US" b="true" sz="2400">
                <a:solidFill>
                  <a:srgbClr val="FFFFFF"/>
                </a:solidFill>
                <a:latin typeface="Poppins Bold"/>
                <a:ea typeface="Poppins Bold"/>
                <a:cs typeface="Poppins Bold"/>
                <a:sym typeface="Poppins Bold"/>
              </a:rPr>
              <a:t>MODEL APPLICATION ON TEST SET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5588" y="3383473"/>
            <a:ext cx="9521715" cy="6355745"/>
          </a:xfrm>
          <a:custGeom>
            <a:avLst/>
            <a:gdLst/>
            <a:ahLst/>
            <a:cxnLst/>
            <a:rect r="r" b="b" t="t" l="l"/>
            <a:pathLst>
              <a:path h="6355745" w="9521715">
                <a:moveTo>
                  <a:pt x="0" y="0"/>
                </a:moveTo>
                <a:lnTo>
                  <a:pt x="9521715" y="0"/>
                </a:lnTo>
                <a:lnTo>
                  <a:pt x="9521715" y="6355745"/>
                </a:lnTo>
                <a:lnTo>
                  <a:pt x="0" y="6355745"/>
                </a:lnTo>
                <a:lnTo>
                  <a:pt x="0" y="0"/>
                </a:lnTo>
                <a:close/>
              </a:path>
            </a:pathLst>
          </a:custGeom>
          <a:blipFill>
            <a:blip r:embed="rId2"/>
            <a:stretch>
              <a:fillRect l="0" t="0" r="0" b="0"/>
            </a:stretch>
          </a:blipFill>
        </p:spPr>
      </p:sp>
      <p:sp>
        <p:nvSpPr>
          <p:cNvPr name="Freeform 3" id="3"/>
          <p:cNvSpPr/>
          <p:nvPr/>
        </p:nvSpPr>
        <p:spPr>
          <a:xfrm flipH="false" flipV="false" rot="0">
            <a:off x="10240791" y="589541"/>
            <a:ext cx="7653695" cy="4924184"/>
          </a:xfrm>
          <a:custGeom>
            <a:avLst/>
            <a:gdLst/>
            <a:ahLst/>
            <a:cxnLst/>
            <a:rect r="r" b="b" t="t" l="l"/>
            <a:pathLst>
              <a:path h="4924184" w="7653695">
                <a:moveTo>
                  <a:pt x="0" y="0"/>
                </a:moveTo>
                <a:lnTo>
                  <a:pt x="7653695" y="0"/>
                </a:lnTo>
                <a:lnTo>
                  <a:pt x="7653695" y="4924184"/>
                </a:lnTo>
                <a:lnTo>
                  <a:pt x="0" y="4924184"/>
                </a:lnTo>
                <a:lnTo>
                  <a:pt x="0" y="0"/>
                </a:lnTo>
                <a:close/>
              </a:path>
            </a:pathLst>
          </a:custGeom>
          <a:blipFill>
            <a:blip r:embed="rId3"/>
            <a:stretch>
              <a:fillRect l="-56422" t="0" r="-15143" b="0"/>
            </a:stretch>
          </a:blipFill>
        </p:spPr>
      </p:sp>
      <p:sp>
        <p:nvSpPr>
          <p:cNvPr name="TextBox 4" id="4"/>
          <p:cNvSpPr txBox="true"/>
          <p:nvPr/>
        </p:nvSpPr>
        <p:spPr>
          <a:xfrm rot="0">
            <a:off x="630995" y="432567"/>
            <a:ext cx="9310900" cy="2950907"/>
          </a:xfrm>
          <a:prstGeom prst="rect">
            <a:avLst/>
          </a:prstGeom>
        </p:spPr>
        <p:txBody>
          <a:bodyPr anchor="t" rtlCol="false" tIns="0" lIns="0" bIns="0" rIns="0">
            <a:spAutoFit/>
          </a:bodyPr>
          <a:lstStyle/>
          <a:p>
            <a:pPr algn="l">
              <a:lnSpc>
                <a:spcPts val="10679"/>
              </a:lnSpc>
            </a:pPr>
            <a:r>
              <a:rPr lang="en-US" sz="10074">
                <a:solidFill>
                  <a:srgbClr val="000000"/>
                </a:solidFill>
                <a:latin typeface="Impact"/>
                <a:ea typeface="Impact"/>
                <a:cs typeface="Impact"/>
                <a:sym typeface="Impact"/>
              </a:rPr>
              <a:t>EDA </a:t>
            </a:r>
          </a:p>
          <a:p>
            <a:pPr algn="l">
              <a:lnSpc>
                <a:spcPts val="10679"/>
              </a:lnSpc>
            </a:pPr>
            <a:r>
              <a:rPr lang="en-US" sz="10074">
                <a:solidFill>
                  <a:srgbClr val="000000"/>
                </a:solidFill>
                <a:latin typeface="Impact"/>
                <a:ea typeface="Impact"/>
                <a:cs typeface="Impact"/>
                <a:sym typeface="Impact"/>
              </a:rPr>
              <a:t>AND PREPROCESSING</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0" r="0" b="0"/>
            </a:stretch>
          </a:blipFill>
        </p:spPr>
      </p:sp>
      <p:sp>
        <p:nvSpPr>
          <p:cNvPr name="TextBox 3" id="3"/>
          <p:cNvSpPr txBox="true"/>
          <p:nvPr/>
        </p:nvSpPr>
        <p:spPr>
          <a:xfrm rot="0">
            <a:off x="1028700" y="962025"/>
            <a:ext cx="7920079" cy="3160798"/>
          </a:xfrm>
          <a:prstGeom prst="rect">
            <a:avLst/>
          </a:prstGeom>
        </p:spPr>
        <p:txBody>
          <a:bodyPr anchor="t" rtlCol="false" tIns="0" lIns="0" bIns="0" rIns="0">
            <a:spAutoFit/>
          </a:bodyPr>
          <a:lstStyle/>
          <a:p>
            <a:pPr algn="l">
              <a:lnSpc>
                <a:spcPts val="11461"/>
              </a:lnSpc>
            </a:pPr>
            <a:r>
              <a:rPr lang="en-US" sz="10812">
                <a:solidFill>
                  <a:srgbClr val="FFFFFF"/>
                </a:solidFill>
                <a:latin typeface="Impact"/>
                <a:ea typeface="Impact"/>
                <a:cs typeface="Impact"/>
                <a:sym typeface="Impact"/>
              </a:rPr>
              <a:t>MISSING VALUE HANDLING</a:t>
            </a:r>
          </a:p>
        </p:txBody>
      </p:sp>
      <p:sp>
        <p:nvSpPr>
          <p:cNvPr name="TextBox 4" id="4"/>
          <p:cNvSpPr txBox="true"/>
          <p:nvPr/>
        </p:nvSpPr>
        <p:spPr>
          <a:xfrm rot="0">
            <a:off x="744886" y="4113298"/>
            <a:ext cx="8213417" cy="4891010"/>
          </a:xfrm>
          <a:prstGeom prst="rect">
            <a:avLst/>
          </a:prstGeom>
        </p:spPr>
        <p:txBody>
          <a:bodyPr anchor="t" rtlCol="false" tIns="0" lIns="0" bIns="0" rIns="0">
            <a:spAutoFit/>
          </a:bodyPr>
          <a:lstStyle/>
          <a:p>
            <a:pPr algn="just" marL="459752" indent="-229876" lvl="1">
              <a:lnSpc>
                <a:spcPts val="2448"/>
              </a:lnSpc>
              <a:buAutoNum type="arabicPeriod" startAt="1"/>
            </a:pPr>
            <a:r>
              <a:rPr lang="en-US" sz="2129">
                <a:solidFill>
                  <a:srgbClr val="FFFFFF"/>
                </a:solidFill>
                <a:latin typeface="Poppins"/>
                <a:ea typeface="Poppins"/>
                <a:cs typeface="Poppins"/>
                <a:sym typeface="Poppins"/>
              </a:rPr>
              <a:t>Percentage of null values of all columns were checked.</a:t>
            </a:r>
          </a:p>
          <a:p>
            <a:pPr algn="just" marL="459752" indent="-229876" lvl="1">
              <a:lnSpc>
                <a:spcPts val="2448"/>
              </a:lnSpc>
              <a:buAutoNum type="arabicPeriod" startAt="1"/>
            </a:pPr>
            <a:r>
              <a:rPr lang="en-US" sz="2129">
                <a:solidFill>
                  <a:srgbClr val="FFFFFF"/>
                </a:solidFill>
                <a:latin typeface="Poppins"/>
                <a:ea typeface="Poppins"/>
                <a:cs typeface="Poppins"/>
                <a:sym typeface="Poppins"/>
              </a:rPr>
              <a:t>We converted the categorical columns ‘Magnetic Field Strength ’ and ‘Radiation Levels’ into numerical columns by just extracting the numerical parts of the column values. This was done as it would help us in applying KNN Imputation which requires numeric data only as it involves calculation of Euclidean Distance.</a:t>
            </a:r>
          </a:p>
          <a:p>
            <a:pPr algn="just" marL="459752" indent="-229876" lvl="1">
              <a:lnSpc>
                <a:spcPts val="2448"/>
              </a:lnSpc>
              <a:buAutoNum type="arabicPeriod" startAt="1"/>
            </a:pPr>
            <a:r>
              <a:rPr lang="en-US" sz="2129">
                <a:solidFill>
                  <a:srgbClr val="FFFFFF"/>
                </a:solidFill>
                <a:latin typeface="Poppins"/>
                <a:ea typeface="Poppins"/>
                <a:cs typeface="Poppins"/>
                <a:sym typeface="Poppins"/>
              </a:rPr>
              <a:t>KNN Imputation was applied on all the feature columns. For the target column we avoided imputation and instead went for removal of rows with null values in target column as it was found to have improved the model performance.</a:t>
            </a:r>
          </a:p>
          <a:p>
            <a:pPr algn="just" marL="459752" indent="-229876" lvl="1">
              <a:lnSpc>
                <a:spcPts val="2448"/>
              </a:lnSpc>
              <a:buAutoNum type="arabicPeriod" startAt="1"/>
            </a:pPr>
            <a:r>
              <a:rPr lang="en-US" sz="2129">
                <a:solidFill>
                  <a:srgbClr val="FFFFFF"/>
                </a:solidFill>
                <a:latin typeface="Poppins"/>
                <a:ea typeface="Poppins"/>
                <a:cs typeface="Poppins"/>
                <a:sym typeface="Poppins"/>
              </a:rPr>
              <a:t>The reason for improved performance has been concluded to be the fact that  feature column imputation retains valuable data, while target column imputation may tend to introduce unreliable labels.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TextBox 3" id="3"/>
          <p:cNvSpPr txBox="true"/>
          <p:nvPr/>
        </p:nvSpPr>
        <p:spPr>
          <a:xfrm rot="0">
            <a:off x="2300559" y="971550"/>
            <a:ext cx="14697164" cy="1509245"/>
          </a:xfrm>
          <a:prstGeom prst="rect">
            <a:avLst/>
          </a:prstGeom>
        </p:spPr>
        <p:txBody>
          <a:bodyPr anchor="t" rtlCol="false" tIns="0" lIns="0" bIns="0" rIns="0">
            <a:spAutoFit/>
          </a:bodyPr>
          <a:lstStyle/>
          <a:p>
            <a:pPr algn="l">
              <a:lnSpc>
                <a:spcPts val="10128"/>
              </a:lnSpc>
            </a:pPr>
            <a:r>
              <a:rPr lang="en-US" sz="9555">
                <a:solidFill>
                  <a:srgbClr val="FFFFFF"/>
                </a:solidFill>
                <a:latin typeface="Impact"/>
                <a:ea typeface="Impact"/>
                <a:cs typeface="Impact"/>
                <a:sym typeface="Impact"/>
              </a:rPr>
              <a:t>BOXPLOTS AND WINSORIZATION</a:t>
            </a:r>
          </a:p>
        </p:txBody>
      </p:sp>
      <p:sp>
        <p:nvSpPr>
          <p:cNvPr name="TextBox 4" id="4"/>
          <p:cNvSpPr txBox="true"/>
          <p:nvPr/>
        </p:nvSpPr>
        <p:spPr>
          <a:xfrm rot="0">
            <a:off x="7488526" y="2662363"/>
            <a:ext cx="9121895" cy="3609708"/>
          </a:xfrm>
          <a:prstGeom prst="rect">
            <a:avLst/>
          </a:prstGeom>
        </p:spPr>
        <p:txBody>
          <a:bodyPr anchor="t" rtlCol="false" tIns="0" lIns="0" bIns="0" rIns="0">
            <a:spAutoFit/>
          </a:bodyPr>
          <a:lstStyle/>
          <a:p>
            <a:pPr algn="just" marL="541620" indent="-270810" lvl="1">
              <a:lnSpc>
                <a:spcPts val="2884"/>
              </a:lnSpc>
              <a:buFont typeface="Arial"/>
              <a:buChar char="•"/>
            </a:pPr>
            <a:r>
              <a:rPr lang="en-US" sz="2508">
                <a:solidFill>
                  <a:srgbClr val="FFFFFF"/>
                </a:solidFill>
                <a:latin typeface="Poppins"/>
                <a:ea typeface="Poppins"/>
                <a:cs typeface="Poppins"/>
                <a:sym typeface="Poppins"/>
              </a:rPr>
              <a:t>Boxplots have been plotted for the various feature and target columns of the dataset to check for outliers.</a:t>
            </a:r>
          </a:p>
          <a:p>
            <a:pPr algn="just" marL="541620" indent="-270810" lvl="1">
              <a:lnSpc>
                <a:spcPts val="2884"/>
              </a:lnSpc>
              <a:buFont typeface="Arial"/>
              <a:buChar char="•"/>
            </a:pPr>
            <a:r>
              <a:rPr lang="en-US" sz="2508">
                <a:solidFill>
                  <a:srgbClr val="FFFFFF"/>
                </a:solidFill>
                <a:latin typeface="Poppins"/>
                <a:ea typeface="Poppins"/>
                <a:cs typeface="Poppins"/>
                <a:sym typeface="Poppins"/>
              </a:rPr>
              <a:t>Subsequently we have applied Winsorization Technique where we have used limits as 0.05 for both higher and lower sides of the distributions of the columns i.e. for each column, bottom 5% values will be replaced by the 5th percentile value and top 5% will be replaced by the 95th percentile value.</a:t>
            </a:r>
          </a:p>
          <a:p>
            <a:pPr algn="just">
              <a:lnSpc>
                <a:spcPts val="2884"/>
              </a:lnSpc>
            </a:pPr>
          </a:p>
        </p:txBody>
      </p:sp>
      <p:sp>
        <p:nvSpPr>
          <p:cNvPr name="TextBox 5" id="5"/>
          <p:cNvSpPr txBox="true"/>
          <p:nvPr/>
        </p:nvSpPr>
        <p:spPr>
          <a:xfrm rot="0">
            <a:off x="1028700" y="6037086"/>
            <a:ext cx="8847140" cy="2921055"/>
          </a:xfrm>
          <a:prstGeom prst="rect">
            <a:avLst/>
          </a:prstGeom>
        </p:spPr>
        <p:txBody>
          <a:bodyPr anchor="t" rtlCol="false" tIns="0" lIns="0" bIns="0" rIns="0">
            <a:spAutoFit/>
          </a:bodyPr>
          <a:lstStyle/>
          <a:p>
            <a:pPr algn="just">
              <a:lnSpc>
                <a:spcPts val="2884"/>
              </a:lnSpc>
            </a:pPr>
            <a:r>
              <a:rPr lang="en-US" sz="2508">
                <a:solidFill>
                  <a:srgbClr val="FFFFFF"/>
                </a:solidFill>
                <a:latin typeface="Poppins"/>
                <a:ea typeface="Poppins"/>
                <a:cs typeface="Poppins"/>
                <a:sym typeface="Poppins"/>
              </a:rPr>
              <a:t>Key benefits of Winsorization are:</a:t>
            </a:r>
          </a:p>
          <a:p>
            <a:pPr algn="just" marL="541620" indent="-270810" lvl="1">
              <a:lnSpc>
                <a:spcPts val="2884"/>
              </a:lnSpc>
              <a:buFont typeface="Arial"/>
              <a:buChar char="•"/>
            </a:pPr>
            <a:r>
              <a:rPr lang="en-US" sz="2508">
                <a:solidFill>
                  <a:srgbClr val="FFFFFF"/>
                </a:solidFill>
                <a:latin typeface="Poppins"/>
                <a:ea typeface="Poppins"/>
                <a:cs typeface="Poppins"/>
                <a:sym typeface="Poppins"/>
              </a:rPr>
              <a:t>Reduces the impact of extreme values on statistical analysis.</a:t>
            </a:r>
          </a:p>
          <a:p>
            <a:pPr algn="just" marL="541620" indent="-270810" lvl="1">
              <a:lnSpc>
                <a:spcPts val="2884"/>
              </a:lnSpc>
              <a:buFont typeface="Arial"/>
              <a:buChar char="•"/>
            </a:pPr>
            <a:r>
              <a:rPr lang="en-US" sz="2508">
                <a:solidFill>
                  <a:srgbClr val="FFFFFF"/>
                </a:solidFill>
                <a:latin typeface="Poppins"/>
                <a:ea typeface="Poppins"/>
                <a:cs typeface="Poppins"/>
                <a:sym typeface="Poppins"/>
              </a:rPr>
              <a:t>Preserves all data points, unlike outlier removal techniques.</a:t>
            </a:r>
          </a:p>
          <a:p>
            <a:pPr algn="just" marL="541620" indent="-270810" lvl="1">
              <a:lnSpc>
                <a:spcPts val="2884"/>
              </a:lnSpc>
              <a:buFont typeface="Arial"/>
              <a:buChar char="•"/>
            </a:pPr>
            <a:r>
              <a:rPr lang="en-US" sz="2508">
                <a:solidFill>
                  <a:srgbClr val="FFFFFF"/>
                </a:solidFill>
                <a:latin typeface="Poppins"/>
                <a:ea typeface="Poppins"/>
                <a:cs typeface="Poppins"/>
                <a:sym typeface="Poppins"/>
              </a:rPr>
              <a:t>Useful for handling skewed distributions in financial and scientific data.</a:t>
            </a:r>
          </a:p>
          <a:p>
            <a:pPr algn="just">
              <a:lnSpc>
                <a:spcPts val="2884"/>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243765" y="2431208"/>
            <a:ext cx="4768826" cy="5932885"/>
            <a:chOff x="0" y="0"/>
            <a:chExt cx="1255987" cy="1562571"/>
          </a:xfrm>
        </p:grpSpPr>
        <p:sp>
          <p:nvSpPr>
            <p:cNvPr name="Freeform 4" id="4"/>
            <p:cNvSpPr/>
            <p:nvPr/>
          </p:nvSpPr>
          <p:spPr>
            <a:xfrm flipH="false" flipV="false" rot="0">
              <a:off x="0" y="0"/>
              <a:ext cx="1255987" cy="1562571"/>
            </a:xfrm>
            <a:custGeom>
              <a:avLst/>
              <a:gdLst/>
              <a:ahLst/>
              <a:cxnLst/>
              <a:rect r="r" b="b" t="t" l="l"/>
              <a:pathLst>
                <a:path h="1562571" w="1255987">
                  <a:moveTo>
                    <a:pt x="0" y="0"/>
                  </a:moveTo>
                  <a:lnTo>
                    <a:pt x="1255987" y="0"/>
                  </a:lnTo>
                  <a:lnTo>
                    <a:pt x="1255987" y="1562571"/>
                  </a:lnTo>
                  <a:lnTo>
                    <a:pt x="0" y="1562571"/>
                  </a:lnTo>
                  <a:close/>
                </a:path>
              </a:pathLst>
            </a:custGeom>
            <a:solidFill>
              <a:srgbClr val="FFFFFF"/>
            </a:solidFill>
            <a:ln w="38100" cap="sq">
              <a:solidFill>
                <a:srgbClr val="FFFFFF"/>
              </a:solidFill>
              <a:prstDash val="solid"/>
              <a:miter/>
            </a:ln>
          </p:spPr>
        </p:sp>
        <p:sp>
          <p:nvSpPr>
            <p:cNvPr name="TextBox 5" id="5"/>
            <p:cNvSpPr txBox="true"/>
            <p:nvPr/>
          </p:nvSpPr>
          <p:spPr>
            <a:xfrm>
              <a:off x="0" y="19050"/>
              <a:ext cx="1255987" cy="1543521"/>
            </a:xfrm>
            <a:prstGeom prst="rect">
              <a:avLst/>
            </a:prstGeom>
          </p:spPr>
          <p:txBody>
            <a:bodyPr anchor="ctr" rtlCol="false" tIns="50800" lIns="50800" bIns="50800" rIns="50800"/>
            <a:lstStyle/>
            <a:p>
              <a:pPr algn="ctr">
                <a:lnSpc>
                  <a:spcPts val="2400"/>
                </a:lnSpc>
              </a:pPr>
            </a:p>
          </p:txBody>
        </p:sp>
      </p:grpSp>
      <p:grpSp>
        <p:nvGrpSpPr>
          <p:cNvPr name="Group 6" id="6"/>
          <p:cNvGrpSpPr/>
          <p:nvPr/>
        </p:nvGrpSpPr>
        <p:grpSpPr>
          <a:xfrm rot="0">
            <a:off x="2921838" y="1724867"/>
            <a:ext cx="1412681" cy="141268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8" id="8"/>
            <p:cNvSpPr txBox="true"/>
            <p:nvPr/>
          </p:nvSpPr>
          <p:spPr>
            <a:xfrm>
              <a:off x="76200" y="95250"/>
              <a:ext cx="660400" cy="641350"/>
            </a:xfrm>
            <a:prstGeom prst="rect">
              <a:avLst/>
            </a:prstGeom>
          </p:spPr>
          <p:txBody>
            <a:bodyPr anchor="ctr" rtlCol="false" tIns="50800" lIns="50800" bIns="50800" rIns="50800"/>
            <a:lstStyle/>
            <a:p>
              <a:pPr algn="ctr">
                <a:lnSpc>
                  <a:spcPts val="2400"/>
                </a:lnSpc>
              </a:pPr>
            </a:p>
          </p:txBody>
        </p:sp>
      </p:grpSp>
      <p:sp>
        <p:nvSpPr>
          <p:cNvPr name="TextBox 9" id="9"/>
          <p:cNvSpPr txBox="true"/>
          <p:nvPr/>
        </p:nvSpPr>
        <p:spPr>
          <a:xfrm rot="0">
            <a:off x="2706773" y="75415"/>
            <a:ext cx="12773179" cy="2849408"/>
          </a:xfrm>
          <a:prstGeom prst="rect">
            <a:avLst/>
          </a:prstGeom>
        </p:spPr>
        <p:txBody>
          <a:bodyPr anchor="t" rtlCol="false" tIns="0" lIns="0" bIns="0" rIns="0">
            <a:spAutoFit/>
          </a:bodyPr>
          <a:lstStyle/>
          <a:p>
            <a:pPr algn="ctr">
              <a:lnSpc>
                <a:spcPts val="10306"/>
              </a:lnSpc>
            </a:pPr>
            <a:r>
              <a:rPr lang="en-US" sz="9723">
                <a:solidFill>
                  <a:srgbClr val="FFFFFF"/>
                </a:solidFill>
                <a:latin typeface="Impact"/>
                <a:ea typeface="Impact"/>
                <a:cs typeface="Impact"/>
                <a:sym typeface="Impact"/>
              </a:rPr>
              <a:t>SMOTE TO HANDLE DATASET IMBALANCE</a:t>
            </a:r>
          </a:p>
        </p:txBody>
      </p:sp>
      <p:grpSp>
        <p:nvGrpSpPr>
          <p:cNvPr name="Group 10" id="10"/>
          <p:cNvGrpSpPr/>
          <p:nvPr/>
        </p:nvGrpSpPr>
        <p:grpSpPr>
          <a:xfrm rot="0">
            <a:off x="6217581" y="4260355"/>
            <a:ext cx="5852838" cy="5932885"/>
            <a:chOff x="0" y="0"/>
            <a:chExt cx="1541488" cy="1562571"/>
          </a:xfrm>
        </p:grpSpPr>
        <p:sp>
          <p:nvSpPr>
            <p:cNvPr name="Freeform 11" id="11"/>
            <p:cNvSpPr/>
            <p:nvPr/>
          </p:nvSpPr>
          <p:spPr>
            <a:xfrm flipH="false" flipV="false" rot="0">
              <a:off x="0" y="0"/>
              <a:ext cx="1541488" cy="1562571"/>
            </a:xfrm>
            <a:custGeom>
              <a:avLst/>
              <a:gdLst/>
              <a:ahLst/>
              <a:cxnLst/>
              <a:rect r="r" b="b" t="t" l="l"/>
              <a:pathLst>
                <a:path h="1562571" w="1541488">
                  <a:moveTo>
                    <a:pt x="0" y="0"/>
                  </a:moveTo>
                  <a:lnTo>
                    <a:pt x="1541488" y="0"/>
                  </a:lnTo>
                  <a:lnTo>
                    <a:pt x="1541488" y="1562571"/>
                  </a:lnTo>
                  <a:lnTo>
                    <a:pt x="0" y="1562571"/>
                  </a:lnTo>
                  <a:close/>
                </a:path>
              </a:pathLst>
            </a:custGeom>
            <a:solidFill>
              <a:srgbClr val="FFFFFF"/>
            </a:solidFill>
            <a:ln w="38100" cap="sq">
              <a:solidFill>
                <a:srgbClr val="FFFFFF"/>
              </a:solidFill>
              <a:prstDash val="solid"/>
              <a:miter/>
            </a:ln>
          </p:spPr>
        </p:sp>
        <p:sp>
          <p:nvSpPr>
            <p:cNvPr name="TextBox 12" id="12"/>
            <p:cNvSpPr txBox="true"/>
            <p:nvPr/>
          </p:nvSpPr>
          <p:spPr>
            <a:xfrm>
              <a:off x="0" y="19050"/>
              <a:ext cx="1541488" cy="1543521"/>
            </a:xfrm>
            <a:prstGeom prst="rect">
              <a:avLst/>
            </a:prstGeom>
          </p:spPr>
          <p:txBody>
            <a:bodyPr anchor="ctr" rtlCol="false" tIns="50800" lIns="50800" bIns="50800" rIns="50800"/>
            <a:lstStyle/>
            <a:p>
              <a:pPr algn="ctr">
                <a:lnSpc>
                  <a:spcPts val="2400"/>
                </a:lnSpc>
              </a:pPr>
            </a:p>
          </p:txBody>
        </p:sp>
      </p:grpSp>
      <p:grpSp>
        <p:nvGrpSpPr>
          <p:cNvPr name="Group 13" id="13"/>
          <p:cNvGrpSpPr/>
          <p:nvPr/>
        </p:nvGrpSpPr>
        <p:grpSpPr>
          <a:xfrm rot="0">
            <a:off x="8384258" y="3515916"/>
            <a:ext cx="1412681" cy="141268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95250"/>
              <a:ext cx="660400" cy="641350"/>
            </a:xfrm>
            <a:prstGeom prst="rect">
              <a:avLst/>
            </a:prstGeom>
          </p:spPr>
          <p:txBody>
            <a:bodyPr anchor="ctr" rtlCol="false" tIns="50800" lIns="50800" bIns="50800" rIns="50800"/>
            <a:lstStyle/>
            <a:p>
              <a:pPr algn="ctr">
                <a:lnSpc>
                  <a:spcPts val="2400"/>
                </a:lnSpc>
              </a:pPr>
            </a:p>
          </p:txBody>
        </p:sp>
      </p:grpSp>
      <p:grpSp>
        <p:nvGrpSpPr>
          <p:cNvPr name="Group 16" id="16"/>
          <p:cNvGrpSpPr/>
          <p:nvPr/>
        </p:nvGrpSpPr>
        <p:grpSpPr>
          <a:xfrm rot="0">
            <a:off x="12546669" y="2336363"/>
            <a:ext cx="4768826" cy="5932885"/>
            <a:chOff x="0" y="0"/>
            <a:chExt cx="1255987" cy="1562571"/>
          </a:xfrm>
        </p:grpSpPr>
        <p:sp>
          <p:nvSpPr>
            <p:cNvPr name="Freeform 17" id="17"/>
            <p:cNvSpPr/>
            <p:nvPr/>
          </p:nvSpPr>
          <p:spPr>
            <a:xfrm flipH="false" flipV="false" rot="0">
              <a:off x="0" y="0"/>
              <a:ext cx="1255987" cy="1562571"/>
            </a:xfrm>
            <a:custGeom>
              <a:avLst/>
              <a:gdLst/>
              <a:ahLst/>
              <a:cxnLst/>
              <a:rect r="r" b="b" t="t" l="l"/>
              <a:pathLst>
                <a:path h="1562571" w="1255987">
                  <a:moveTo>
                    <a:pt x="0" y="0"/>
                  </a:moveTo>
                  <a:lnTo>
                    <a:pt x="1255987" y="0"/>
                  </a:lnTo>
                  <a:lnTo>
                    <a:pt x="1255987" y="1562571"/>
                  </a:lnTo>
                  <a:lnTo>
                    <a:pt x="0" y="1562571"/>
                  </a:lnTo>
                  <a:close/>
                </a:path>
              </a:pathLst>
            </a:custGeom>
            <a:solidFill>
              <a:srgbClr val="FFFFFF"/>
            </a:solidFill>
            <a:ln w="38100" cap="sq">
              <a:solidFill>
                <a:srgbClr val="FFFFFF"/>
              </a:solidFill>
              <a:prstDash val="solid"/>
              <a:miter/>
            </a:ln>
          </p:spPr>
        </p:sp>
        <p:sp>
          <p:nvSpPr>
            <p:cNvPr name="TextBox 18" id="18"/>
            <p:cNvSpPr txBox="true"/>
            <p:nvPr/>
          </p:nvSpPr>
          <p:spPr>
            <a:xfrm>
              <a:off x="0" y="19050"/>
              <a:ext cx="1255987" cy="1543521"/>
            </a:xfrm>
            <a:prstGeom prst="rect">
              <a:avLst/>
            </a:prstGeom>
          </p:spPr>
          <p:txBody>
            <a:bodyPr anchor="ctr" rtlCol="false" tIns="50800" lIns="50800" bIns="50800" rIns="50800"/>
            <a:lstStyle/>
            <a:p>
              <a:pPr algn="ctr">
                <a:lnSpc>
                  <a:spcPts val="2400"/>
                </a:lnSpc>
              </a:pPr>
            </a:p>
          </p:txBody>
        </p:sp>
      </p:grpSp>
      <p:grpSp>
        <p:nvGrpSpPr>
          <p:cNvPr name="Group 19" id="19"/>
          <p:cNvGrpSpPr/>
          <p:nvPr/>
        </p:nvGrpSpPr>
        <p:grpSpPr>
          <a:xfrm rot="0">
            <a:off x="14168546" y="1630022"/>
            <a:ext cx="1412681" cy="141268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1" id="21"/>
            <p:cNvSpPr txBox="true"/>
            <p:nvPr/>
          </p:nvSpPr>
          <p:spPr>
            <a:xfrm>
              <a:off x="76200" y="95250"/>
              <a:ext cx="660400" cy="641350"/>
            </a:xfrm>
            <a:prstGeom prst="rect">
              <a:avLst/>
            </a:prstGeom>
          </p:spPr>
          <p:txBody>
            <a:bodyPr anchor="ctr" rtlCol="false" tIns="50800" lIns="50800" bIns="50800" rIns="50800"/>
            <a:lstStyle/>
            <a:p>
              <a:pPr algn="ctr">
                <a:lnSpc>
                  <a:spcPts val="2400"/>
                </a:lnSpc>
              </a:pPr>
            </a:p>
          </p:txBody>
        </p:sp>
      </p:grpSp>
      <p:sp>
        <p:nvSpPr>
          <p:cNvPr name="Freeform 22" id="22"/>
          <p:cNvSpPr/>
          <p:nvPr/>
        </p:nvSpPr>
        <p:spPr>
          <a:xfrm flipH="false" flipV="false" rot="0">
            <a:off x="12603909" y="3220421"/>
            <a:ext cx="4654346" cy="4354459"/>
          </a:xfrm>
          <a:custGeom>
            <a:avLst/>
            <a:gdLst/>
            <a:ahLst/>
            <a:cxnLst/>
            <a:rect r="r" b="b" t="t" l="l"/>
            <a:pathLst>
              <a:path h="4354459" w="4654346">
                <a:moveTo>
                  <a:pt x="0" y="0"/>
                </a:moveTo>
                <a:lnTo>
                  <a:pt x="4654346" y="0"/>
                </a:lnTo>
                <a:lnTo>
                  <a:pt x="4654346" y="4354458"/>
                </a:lnTo>
                <a:lnTo>
                  <a:pt x="0" y="4354458"/>
                </a:lnTo>
                <a:lnTo>
                  <a:pt x="0" y="0"/>
                </a:lnTo>
                <a:close/>
              </a:path>
            </a:pathLst>
          </a:custGeom>
          <a:blipFill>
            <a:blip r:embed="rId3"/>
            <a:stretch>
              <a:fillRect l="0" t="0" r="-29380" b="0"/>
            </a:stretch>
          </a:blipFill>
        </p:spPr>
      </p:sp>
      <p:sp>
        <p:nvSpPr>
          <p:cNvPr name="Freeform 23" id="23"/>
          <p:cNvSpPr/>
          <p:nvPr/>
        </p:nvSpPr>
        <p:spPr>
          <a:xfrm flipH="false" flipV="false" rot="0">
            <a:off x="1242304" y="3803510"/>
            <a:ext cx="4770288" cy="4246792"/>
          </a:xfrm>
          <a:custGeom>
            <a:avLst/>
            <a:gdLst/>
            <a:ahLst/>
            <a:cxnLst/>
            <a:rect r="r" b="b" t="t" l="l"/>
            <a:pathLst>
              <a:path h="4246792" w="4770288">
                <a:moveTo>
                  <a:pt x="0" y="0"/>
                </a:moveTo>
                <a:lnTo>
                  <a:pt x="4770288" y="0"/>
                </a:lnTo>
                <a:lnTo>
                  <a:pt x="4770288" y="4246792"/>
                </a:lnTo>
                <a:lnTo>
                  <a:pt x="0" y="4246792"/>
                </a:lnTo>
                <a:lnTo>
                  <a:pt x="0" y="0"/>
                </a:lnTo>
                <a:close/>
              </a:path>
            </a:pathLst>
          </a:custGeom>
          <a:blipFill>
            <a:blip r:embed="rId4"/>
            <a:stretch>
              <a:fillRect l="0" t="-23359" r="0" b="-1780"/>
            </a:stretch>
          </a:blipFill>
        </p:spPr>
      </p:sp>
      <p:sp>
        <p:nvSpPr>
          <p:cNvPr name="TextBox 24" id="24"/>
          <p:cNvSpPr txBox="true"/>
          <p:nvPr/>
        </p:nvSpPr>
        <p:spPr>
          <a:xfrm rot="0">
            <a:off x="3136904" y="1622393"/>
            <a:ext cx="982550" cy="963110"/>
          </a:xfrm>
          <a:prstGeom prst="rect">
            <a:avLst/>
          </a:prstGeom>
        </p:spPr>
        <p:txBody>
          <a:bodyPr anchor="t" rtlCol="false" tIns="0" lIns="0" bIns="0" rIns="0">
            <a:spAutoFit/>
          </a:bodyPr>
          <a:lstStyle/>
          <a:p>
            <a:pPr algn="ctr">
              <a:lnSpc>
                <a:spcPts val="7516"/>
              </a:lnSpc>
            </a:pPr>
            <a:r>
              <a:rPr lang="en-US" sz="5368" b="true">
                <a:solidFill>
                  <a:srgbClr val="000000"/>
                </a:solidFill>
                <a:latin typeface="Poppins Bold"/>
                <a:ea typeface="Poppins Bold"/>
                <a:cs typeface="Poppins Bold"/>
                <a:sym typeface="Poppins Bold"/>
              </a:rPr>
              <a:t>1</a:t>
            </a:r>
          </a:p>
        </p:txBody>
      </p:sp>
      <p:sp>
        <p:nvSpPr>
          <p:cNvPr name="TextBox 25" id="25"/>
          <p:cNvSpPr txBox="true"/>
          <p:nvPr/>
        </p:nvSpPr>
        <p:spPr>
          <a:xfrm rot="0">
            <a:off x="14383612" y="1622393"/>
            <a:ext cx="982550" cy="963110"/>
          </a:xfrm>
          <a:prstGeom prst="rect">
            <a:avLst/>
          </a:prstGeom>
        </p:spPr>
        <p:txBody>
          <a:bodyPr anchor="t" rtlCol="false" tIns="0" lIns="0" bIns="0" rIns="0">
            <a:spAutoFit/>
          </a:bodyPr>
          <a:lstStyle/>
          <a:p>
            <a:pPr algn="ctr">
              <a:lnSpc>
                <a:spcPts val="7516"/>
              </a:lnSpc>
            </a:pPr>
            <a:r>
              <a:rPr lang="en-US" sz="5368" b="true">
                <a:solidFill>
                  <a:srgbClr val="000000"/>
                </a:solidFill>
                <a:latin typeface="Poppins Bold"/>
                <a:ea typeface="Poppins Bold"/>
                <a:cs typeface="Poppins Bold"/>
                <a:sym typeface="Poppins Bold"/>
              </a:rPr>
              <a:t>2</a:t>
            </a:r>
          </a:p>
        </p:txBody>
      </p:sp>
      <p:sp>
        <p:nvSpPr>
          <p:cNvPr name="TextBox 26" id="26"/>
          <p:cNvSpPr txBox="true"/>
          <p:nvPr/>
        </p:nvSpPr>
        <p:spPr>
          <a:xfrm rot="0">
            <a:off x="8599324" y="3487745"/>
            <a:ext cx="982550" cy="963110"/>
          </a:xfrm>
          <a:prstGeom prst="rect">
            <a:avLst/>
          </a:prstGeom>
        </p:spPr>
        <p:txBody>
          <a:bodyPr anchor="t" rtlCol="false" tIns="0" lIns="0" bIns="0" rIns="0">
            <a:spAutoFit/>
          </a:bodyPr>
          <a:lstStyle/>
          <a:p>
            <a:pPr algn="ctr">
              <a:lnSpc>
                <a:spcPts val="7516"/>
              </a:lnSpc>
            </a:pPr>
            <a:r>
              <a:rPr lang="en-US" sz="5368" b="true">
                <a:solidFill>
                  <a:srgbClr val="000000"/>
                </a:solidFill>
                <a:latin typeface="Poppins Bold"/>
                <a:ea typeface="Poppins Bold"/>
                <a:cs typeface="Poppins Bold"/>
                <a:sym typeface="Poppins Bold"/>
              </a:rPr>
              <a:t>3</a:t>
            </a:r>
          </a:p>
        </p:txBody>
      </p:sp>
      <p:sp>
        <p:nvSpPr>
          <p:cNvPr name="TextBox 27" id="27"/>
          <p:cNvSpPr txBox="true"/>
          <p:nvPr/>
        </p:nvSpPr>
        <p:spPr>
          <a:xfrm rot="0">
            <a:off x="1242304" y="2610498"/>
            <a:ext cx="4555222" cy="54292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Poppins Bold"/>
                <a:ea typeface="Poppins Bold"/>
                <a:cs typeface="Poppins Bold"/>
                <a:sym typeface="Poppins Bold"/>
              </a:rPr>
              <a:t>BEFORE SMOTE</a:t>
            </a:r>
          </a:p>
        </p:txBody>
      </p:sp>
      <p:sp>
        <p:nvSpPr>
          <p:cNvPr name="TextBox 28" id="28"/>
          <p:cNvSpPr txBox="true"/>
          <p:nvPr/>
        </p:nvSpPr>
        <p:spPr>
          <a:xfrm rot="0">
            <a:off x="6812988" y="4136531"/>
            <a:ext cx="4555222" cy="54292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Poppins Bold"/>
                <a:ea typeface="Poppins Bold"/>
                <a:cs typeface="Poppins Bold"/>
                <a:sym typeface="Poppins Bold"/>
              </a:rPr>
              <a:t>WHY SMOTE?</a:t>
            </a:r>
          </a:p>
        </p:txBody>
      </p:sp>
      <p:sp>
        <p:nvSpPr>
          <p:cNvPr name="TextBox 29" id="29"/>
          <p:cNvSpPr txBox="true"/>
          <p:nvPr/>
        </p:nvSpPr>
        <p:spPr>
          <a:xfrm rot="0">
            <a:off x="6166943" y="4669931"/>
            <a:ext cx="5852838" cy="5507398"/>
          </a:xfrm>
          <a:prstGeom prst="rect">
            <a:avLst/>
          </a:prstGeom>
        </p:spPr>
        <p:txBody>
          <a:bodyPr anchor="t" rtlCol="false" tIns="0" lIns="0" bIns="0" rIns="0">
            <a:spAutoFit/>
          </a:bodyPr>
          <a:lstStyle/>
          <a:p>
            <a:pPr algn="just" marL="419803" indent="-209902" lvl="1">
              <a:lnSpc>
                <a:spcPts val="2236"/>
              </a:lnSpc>
              <a:buFont typeface="Arial"/>
              <a:buChar char="•"/>
            </a:pPr>
            <a:r>
              <a:rPr lang="en-US" sz="1944">
                <a:solidFill>
                  <a:srgbClr val="000000"/>
                </a:solidFill>
                <a:latin typeface="Poppins"/>
                <a:ea typeface="Poppins"/>
                <a:cs typeface="Poppins"/>
                <a:sym typeface="Poppins"/>
              </a:rPr>
              <a:t>SMOTE (Synthetic Minority Over-sampling Technique) is a method used to handle class imbalance in classification problems. It generates synthetic samples for the minority class to balance the dataset instead of simply duplicating existing instances.</a:t>
            </a:r>
          </a:p>
          <a:p>
            <a:pPr algn="just" marL="419803" indent="-209902" lvl="1">
              <a:lnSpc>
                <a:spcPts val="2236"/>
              </a:lnSpc>
              <a:buFont typeface="Arial"/>
              <a:buChar char="•"/>
            </a:pPr>
            <a:r>
              <a:rPr lang="en-US" sz="1944">
                <a:solidFill>
                  <a:srgbClr val="000000"/>
                </a:solidFill>
                <a:latin typeface="Poppins"/>
                <a:ea typeface="Poppins"/>
                <a:cs typeface="Poppins"/>
                <a:sym typeface="Poppins"/>
              </a:rPr>
              <a:t>SMOTE was chosen as the primary imbalance handling technique because it effectively addressed class imbalance without removing valuable data (as in undersampling) or simply duplicating samples (as in random oversampling). </a:t>
            </a:r>
          </a:p>
          <a:p>
            <a:pPr algn="just" marL="419803" indent="-209902" lvl="1">
              <a:lnSpc>
                <a:spcPts val="2236"/>
              </a:lnSpc>
              <a:buFont typeface="Arial"/>
              <a:buChar char="•"/>
            </a:pPr>
            <a:r>
              <a:rPr lang="en-US" sz="1944">
                <a:solidFill>
                  <a:srgbClr val="000000"/>
                </a:solidFill>
                <a:latin typeface="Poppins"/>
                <a:ea typeface="Poppins"/>
                <a:cs typeface="Poppins"/>
                <a:sym typeface="Poppins"/>
              </a:rPr>
              <a:t>Also unlike class weighting, SMOTE introduced synthetic diversity, improving model performance. Since the application of SMOTE yielded significant improvements, there was no need to explore alternative techniques, making it the most efficient and effective choice for this problem</a:t>
            </a:r>
          </a:p>
        </p:txBody>
      </p:sp>
      <p:sp>
        <p:nvSpPr>
          <p:cNvPr name="TextBox 30" id="30"/>
          <p:cNvSpPr txBox="true"/>
          <p:nvPr/>
        </p:nvSpPr>
        <p:spPr>
          <a:xfrm rot="0">
            <a:off x="13431323" y="2499779"/>
            <a:ext cx="2887127" cy="54292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000000"/>
                </a:solidFill>
                <a:latin typeface="Poppins Bold"/>
                <a:ea typeface="Poppins Bold"/>
                <a:cs typeface="Poppins Bold"/>
                <a:sym typeface="Poppins Bold"/>
              </a:rPr>
              <a:t>AFTER SMOTE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BF5EA4"/>
        </a:solidFill>
      </p:bgPr>
    </p:bg>
    <p:spTree>
      <p:nvGrpSpPr>
        <p:cNvPr id="1" name=""/>
        <p:cNvGrpSpPr/>
        <p:nvPr/>
      </p:nvGrpSpPr>
      <p:grpSpPr>
        <a:xfrm>
          <a:off x="0" y="0"/>
          <a:ext cx="0" cy="0"/>
          <a:chOff x="0" y="0"/>
          <a:chExt cx="0" cy="0"/>
        </a:xfrm>
      </p:grpSpPr>
      <p:sp>
        <p:nvSpPr>
          <p:cNvPr name="Freeform 2" id="2"/>
          <p:cNvSpPr/>
          <p:nvPr/>
        </p:nvSpPr>
        <p:spPr>
          <a:xfrm flipH="false" flipV="false" rot="0">
            <a:off x="6278344" y="0"/>
            <a:ext cx="12344400" cy="10287000"/>
          </a:xfrm>
          <a:custGeom>
            <a:avLst/>
            <a:gdLst/>
            <a:ahLst/>
            <a:cxnLst/>
            <a:rect r="r" b="b" t="t" l="l"/>
            <a:pathLst>
              <a:path h="10287000" w="12344400">
                <a:moveTo>
                  <a:pt x="0" y="0"/>
                </a:moveTo>
                <a:lnTo>
                  <a:pt x="12344400" y="0"/>
                </a:lnTo>
                <a:lnTo>
                  <a:pt x="12344400" y="10287000"/>
                </a:lnTo>
                <a:lnTo>
                  <a:pt x="0" y="10287000"/>
                </a:lnTo>
                <a:lnTo>
                  <a:pt x="0" y="0"/>
                </a:lnTo>
                <a:close/>
              </a:path>
            </a:pathLst>
          </a:custGeom>
          <a:blipFill>
            <a:blip r:embed="rId2"/>
            <a:stretch>
              <a:fillRect l="-12500" t="0" r="-12500" b="0"/>
            </a:stretch>
          </a:blipFill>
        </p:spPr>
      </p:sp>
      <p:sp>
        <p:nvSpPr>
          <p:cNvPr name="Freeform 3" id="3"/>
          <p:cNvSpPr/>
          <p:nvPr/>
        </p:nvSpPr>
        <p:spPr>
          <a:xfrm flipH="false" flipV="false" rot="0">
            <a:off x="6161658" y="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161658" y="5143500"/>
            <a:ext cx="5143500" cy="5143500"/>
          </a:xfrm>
          <a:custGeom>
            <a:avLst/>
            <a:gdLst/>
            <a:ahLst/>
            <a:cxnLst/>
            <a:rect r="r" b="b" t="t" l="l"/>
            <a:pathLst>
              <a:path h="5143500" w="5143500">
                <a:moveTo>
                  <a:pt x="0" y="0"/>
                </a:moveTo>
                <a:lnTo>
                  <a:pt x="5143500" y="0"/>
                </a:lnTo>
                <a:lnTo>
                  <a:pt x="5143500" y="5143500"/>
                </a:lnTo>
                <a:lnTo>
                  <a:pt x="0" y="51435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028700" y="1443996"/>
            <a:ext cx="10499288" cy="7664480"/>
          </a:xfrm>
          <a:custGeom>
            <a:avLst/>
            <a:gdLst/>
            <a:ahLst/>
            <a:cxnLst/>
            <a:rect r="r" b="b" t="t" l="l"/>
            <a:pathLst>
              <a:path h="7664480" w="10499288">
                <a:moveTo>
                  <a:pt x="0" y="0"/>
                </a:moveTo>
                <a:lnTo>
                  <a:pt x="10499288" y="0"/>
                </a:lnTo>
                <a:lnTo>
                  <a:pt x="10499288" y="7664480"/>
                </a:lnTo>
                <a:lnTo>
                  <a:pt x="0" y="7664480"/>
                </a:lnTo>
                <a:lnTo>
                  <a:pt x="0" y="0"/>
                </a:lnTo>
                <a:close/>
              </a:path>
            </a:pathLst>
          </a:custGeom>
          <a:blipFill>
            <a:blip r:embed="rId5"/>
            <a:stretch>
              <a:fillRect l="0" t="0" r="0" b="0"/>
            </a:stretch>
          </a:blipFill>
        </p:spPr>
      </p:sp>
      <p:sp>
        <p:nvSpPr>
          <p:cNvPr name="TextBox 6" id="6"/>
          <p:cNvSpPr txBox="true"/>
          <p:nvPr/>
        </p:nvSpPr>
        <p:spPr>
          <a:xfrm rot="0">
            <a:off x="1028700" y="224623"/>
            <a:ext cx="11305158" cy="1541480"/>
          </a:xfrm>
          <a:prstGeom prst="rect">
            <a:avLst/>
          </a:prstGeom>
        </p:spPr>
        <p:txBody>
          <a:bodyPr anchor="t" rtlCol="false" tIns="0" lIns="0" bIns="0" rIns="0">
            <a:spAutoFit/>
          </a:bodyPr>
          <a:lstStyle/>
          <a:p>
            <a:pPr algn="l">
              <a:lnSpc>
                <a:spcPts val="10306"/>
              </a:lnSpc>
            </a:pPr>
            <a:r>
              <a:rPr lang="en-US" sz="9723">
                <a:solidFill>
                  <a:srgbClr val="FFFFFF"/>
                </a:solidFill>
                <a:latin typeface="Impact"/>
                <a:ea typeface="Impact"/>
                <a:cs typeface="Impact"/>
                <a:sym typeface="Impact"/>
              </a:rPr>
              <a:t>CORRELATION HEATMAP</a:t>
            </a:r>
          </a:p>
        </p:txBody>
      </p:sp>
      <p:sp>
        <p:nvSpPr>
          <p:cNvPr name="TextBox 7" id="7"/>
          <p:cNvSpPr txBox="true"/>
          <p:nvPr/>
        </p:nvSpPr>
        <p:spPr>
          <a:xfrm rot="0">
            <a:off x="11741861" y="1747052"/>
            <a:ext cx="5852838" cy="4178582"/>
          </a:xfrm>
          <a:prstGeom prst="rect">
            <a:avLst/>
          </a:prstGeom>
        </p:spPr>
        <p:txBody>
          <a:bodyPr anchor="t" rtlCol="false" tIns="0" lIns="0" bIns="0" rIns="0">
            <a:spAutoFit/>
          </a:bodyPr>
          <a:lstStyle/>
          <a:p>
            <a:pPr algn="just">
              <a:lnSpc>
                <a:spcPts val="4651"/>
              </a:lnSpc>
            </a:pPr>
            <a:r>
              <a:rPr lang="en-US" sz="4044">
                <a:solidFill>
                  <a:srgbClr val="FFFFFF"/>
                </a:solidFill>
                <a:latin typeface="Poppins"/>
                <a:ea typeface="Poppins"/>
                <a:cs typeface="Poppins"/>
                <a:sym typeface="Poppins"/>
              </a:rPr>
              <a:t>From the correlation heatmap it was concluded that there wasn't any strong/significant correlation between any of the columns.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9333" r="0" b="-9333"/>
            </a:stretch>
          </a:blipFill>
        </p:spPr>
      </p:sp>
      <p:sp>
        <p:nvSpPr>
          <p:cNvPr name="TextBox 3" id="3"/>
          <p:cNvSpPr txBox="true"/>
          <p:nvPr/>
        </p:nvSpPr>
        <p:spPr>
          <a:xfrm rot="0">
            <a:off x="481334" y="962025"/>
            <a:ext cx="9588126" cy="6062666"/>
          </a:xfrm>
          <a:prstGeom prst="rect">
            <a:avLst/>
          </a:prstGeom>
        </p:spPr>
        <p:txBody>
          <a:bodyPr anchor="t" rtlCol="false" tIns="0" lIns="0" bIns="0" rIns="0">
            <a:spAutoFit/>
          </a:bodyPr>
          <a:lstStyle/>
          <a:p>
            <a:pPr algn="l">
              <a:lnSpc>
                <a:spcPts val="11461"/>
              </a:lnSpc>
            </a:pPr>
            <a:r>
              <a:rPr lang="en-US" sz="10812">
                <a:solidFill>
                  <a:srgbClr val="FFFFFF"/>
                </a:solidFill>
                <a:latin typeface="Impact"/>
                <a:ea typeface="Impact"/>
                <a:cs typeface="Impact"/>
                <a:sym typeface="Impact"/>
              </a:rPr>
              <a:t>MODEL SELECTION,TRAINING AND EVALUATION</a:t>
            </a:r>
          </a:p>
          <a:p>
            <a:pPr algn="l">
              <a:lnSpc>
                <a:spcPts val="11461"/>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grpSp>
        <p:nvGrpSpPr>
          <p:cNvPr name="Group 3" id="3"/>
          <p:cNvGrpSpPr/>
          <p:nvPr/>
        </p:nvGrpSpPr>
        <p:grpSpPr>
          <a:xfrm rot="0">
            <a:off x="114265" y="563467"/>
            <a:ext cx="5576550" cy="6920566"/>
            <a:chOff x="0" y="0"/>
            <a:chExt cx="1468721" cy="1822700"/>
          </a:xfrm>
        </p:grpSpPr>
        <p:sp>
          <p:nvSpPr>
            <p:cNvPr name="Freeform 4" id="4"/>
            <p:cNvSpPr/>
            <p:nvPr/>
          </p:nvSpPr>
          <p:spPr>
            <a:xfrm flipH="false" flipV="false" rot="0">
              <a:off x="0" y="0"/>
              <a:ext cx="1468721" cy="1822700"/>
            </a:xfrm>
            <a:custGeom>
              <a:avLst/>
              <a:gdLst/>
              <a:ahLst/>
              <a:cxnLst/>
              <a:rect r="r" b="b" t="t" l="l"/>
              <a:pathLst>
                <a:path h="1822700" w="1468721">
                  <a:moveTo>
                    <a:pt x="0" y="0"/>
                  </a:moveTo>
                  <a:lnTo>
                    <a:pt x="1468721" y="0"/>
                  </a:lnTo>
                  <a:lnTo>
                    <a:pt x="1468721" y="1822700"/>
                  </a:lnTo>
                  <a:lnTo>
                    <a:pt x="0" y="1822700"/>
                  </a:lnTo>
                  <a:close/>
                </a:path>
              </a:pathLst>
            </a:custGeom>
            <a:solidFill>
              <a:srgbClr val="BF5EA4"/>
            </a:solidFill>
            <a:ln cap="sq">
              <a:noFill/>
              <a:prstDash val="solid"/>
              <a:miter/>
            </a:ln>
          </p:spPr>
        </p:sp>
        <p:sp>
          <p:nvSpPr>
            <p:cNvPr name="TextBox 5" id="5"/>
            <p:cNvSpPr txBox="true"/>
            <p:nvPr/>
          </p:nvSpPr>
          <p:spPr>
            <a:xfrm>
              <a:off x="0" y="19050"/>
              <a:ext cx="1468721" cy="1803650"/>
            </a:xfrm>
            <a:prstGeom prst="rect">
              <a:avLst/>
            </a:prstGeom>
          </p:spPr>
          <p:txBody>
            <a:bodyPr anchor="ctr" rtlCol="false" tIns="50800" lIns="50800" bIns="50800" rIns="50800"/>
            <a:lstStyle/>
            <a:p>
              <a:pPr algn="ctr">
                <a:lnSpc>
                  <a:spcPts val="2400"/>
                </a:lnSpc>
              </a:pPr>
            </a:p>
          </p:txBody>
        </p:sp>
      </p:grpSp>
      <p:grpSp>
        <p:nvGrpSpPr>
          <p:cNvPr name="Group 6" id="6"/>
          <p:cNvGrpSpPr/>
          <p:nvPr/>
        </p:nvGrpSpPr>
        <p:grpSpPr>
          <a:xfrm rot="0">
            <a:off x="5766929" y="1022150"/>
            <a:ext cx="7206015" cy="8807132"/>
            <a:chOff x="0" y="0"/>
            <a:chExt cx="1897881" cy="2319574"/>
          </a:xfrm>
        </p:grpSpPr>
        <p:sp>
          <p:nvSpPr>
            <p:cNvPr name="Freeform 7" id="7"/>
            <p:cNvSpPr/>
            <p:nvPr/>
          </p:nvSpPr>
          <p:spPr>
            <a:xfrm flipH="false" flipV="false" rot="0">
              <a:off x="0" y="0"/>
              <a:ext cx="1897881" cy="2319574"/>
            </a:xfrm>
            <a:custGeom>
              <a:avLst/>
              <a:gdLst/>
              <a:ahLst/>
              <a:cxnLst/>
              <a:rect r="r" b="b" t="t" l="l"/>
              <a:pathLst>
                <a:path h="2319574" w="1897881">
                  <a:moveTo>
                    <a:pt x="0" y="0"/>
                  </a:moveTo>
                  <a:lnTo>
                    <a:pt x="1897881" y="0"/>
                  </a:lnTo>
                  <a:lnTo>
                    <a:pt x="1897881" y="2319574"/>
                  </a:lnTo>
                  <a:lnTo>
                    <a:pt x="0" y="2319574"/>
                  </a:lnTo>
                  <a:close/>
                </a:path>
              </a:pathLst>
            </a:custGeom>
            <a:solidFill>
              <a:srgbClr val="BF5EA4"/>
            </a:solidFill>
            <a:ln cap="sq">
              <a:noFill/>
              <a:prstDash val="solid"/>
              <a:miter/>
            </a:ln>
          </p:spPr>
        </p:sp>
        <p:sp>
          <p:nvSpPr>
            <p:cNvPr name="TextBox 8" id="8"/>
            <p:cNvSpPr txBox="true"/>
            <p:nvPr/>
          </p:nvSpPr>
          <p:spPr>
            <a:xfrm>
              <a:off x="0" y="19050"/>
              <a:ext cx="1897881" cy="2300524"/>
            </a:xfrm>
            <a:prstGeom prst="rect">
              <a:avLst/>
            </a:prstGeom>
          </p:spPr>
          <p:txBody>
            <a:bodyPr anchor="ctr" rtlCol="false" tIns="50800" lIns="50800" bIns="50800" rIns="50800"/>
            <a:lstStyle/>
            <a:p>
              <a:pPr algn="ctr">
                <a:lnSpc>
                  <a:spcPts val="2400"/>
                </a:lnSpc>
              </a:pPr>
            </a:p>
          </p:txBody>
        </p:sp>
      </p:grpSp>
      <p:grpSp>
        <p:nvGrpSpPr>
          <p:cNvPr name="Group 9" id="9"/>
          <p:cNvGrpSpPr/>
          <p:nvPr/>
        </p:nvGrpSpPr>
        <p:grpSpPr>
          <a:xfrm rot="0">
            <a:off x="13049058" y="563467"/>
            <a:ext cx="5247013" cy="5932885"/>
            <a:chOff x="0" y="0"/>
            <a:chExt cx="1381929" cy="1562571"/>
          </a:xfrm>
        </p:grpSpPr>
        <p:sp>
          <p:nvSpPr>
            <p:cNvPr name="Freeform 10" id="10"/>
            <p:cNvSpPr/>
            <p:nvPr/>
          </p:nvSpPr>
          <p:spPr>
            <a:xfrm flipH="false" flipV="false" rot="0">
              <a:off x="0" y="0"/>
              <a:ext cx="1381929" cy="1562571"/>
            </a:xfrm>
            <a:custGeom>
              <a:avLst/>
              <a:gdLst/>
              <a:ahLst/>
              <a:cxnLst/>
              <a:rect r="r" b="b" t="t" l="l"/>
              <a:pathLst>
                <a:path h="1562571" w="1381929">
                  <a:moveTo>
                    <a:pt x="0" y="0"/>
                  </a:moveTo>
                  <a:lnTo>
                    <a:pt x="1381929" y="0"/>
                  </a:lnTo>
                  <a:lnTo>
                    <a:pt x="1381929" y="1562571"/>
                  </a:lnTo>
                  <a:lnTo>
                    <a:pt x="0" y="1562571"/>
                  </a:lnTo>
                  <a:close/>
                </a:path>
              </a:pathLst>
            </a:custGeom>
            <a:solidFill>
              <a:srgbClr val="BF5EA4"/>
            </a:solidFill>
            <a:ln cap="sq">
              <a:noFill/>
              <a:prstDash val="solid"/>
              <a:miter/>
            </a:ln>
          </p:spPr>
        </p:sp>
        <p:sp>
          <p:nvSpPr>
            <p:cNvPr name="TextBox 11" id="11"/>
            <p:cNvSpPr txBox="true"/>
            <p:nvPr/>
          </p:nvSpPr>
          <p:spPr>
            <a:xfrm>
              <a:off x="0" y="19050"/>
              <a:ext cx="1381929" cy="1543521"/>
            </a:xfrm>
            <a:prstGeom prst="rect">
              <a:avLst/>
            </a:prstGeom>
          </p:spPr>
          <p:txBody>
            <a:bodyPr anchor="ctr" rtlCol="false" tIns="50800" lIns="50800" bIns="50800" rIns="50800"/>
            <a:lstStyle/>
            <a:p>
              <a:pPr algn="ctr">
                <a:lnSpc>
                  <a:spcPts val="2400"/>
                </a:lnSpc>
              </a:pPr>
            </a:p>
          </p:txBody>
        </p:sp>
      </p:grpSp>
      <p:sp>
        <p:nvSpPr>
          <p:cNvPr name="Freeform 12" id="12"/>
          <p:cNvSpPr/>
          <p:nvPr/>
        </p:nvSpPr>
        <p:spPr>
          <a:xfrm flipH="false" flipV="false" rot="0">
            <a:off x="5826144" y="2870389"/>
            <a:ext cx="7146800" cy="659521"/>
          </a:xfrm>
          <a:custGeom>
            <a:avLst/>
            <a:gdLst/>
            <a:ahLst/>
            <a:cxnLst/>
            <a:rect r="r" b="b" t="t" l="l"/>
            <a:pathLst>
              <a:path h="659521" w="7146800">
                <a:moveTo>
                  <a:pt x="0" y="0"/>
                </a:moveTo>
                <a:lnTo>
                  <a:pt x="7146800" y="0"/>
                </a:lnTo>
                <a:lnTo>
                  <a:pt x="7146800" y="659520"/>
                </a:lnTo>
                <a:lnTo>
                  <a:pt x="0" y="659520"/>
                </a:lnTo>
                <a:lnTo>
                  <a:pt x="0" y="0"/>
                </a:lnTo>
                <a:close/>
              </a:path>
            </a:pathLst>
          </a:custGeom>
          <a:blipFill>
            <a:blip r:embed="rId3"/>
            <a:stretch>
              <a:fillRect l="-2568" t="0" r="-11008" b="0"/>
            </a:stretch>
          </a:blipFill>
        </p:spPr>
      </p:sp>
      <p:sp>
        <p:nvSpPr>
          <p:cNvPr name="Freeform 13" id="13"/>
          <p:cNvSpPr/>
          <p:nvPr/>
        </p:nvSpPr>
        <p:spPr>
          <a:xfrm flipH="false" flipV="false" rot="0">
            <a:off x="6625415" y="6496352"/>
            <a:ext cx="5231903" cy="3180971"/>
          </a:xfrm>
          <a:custGeom>
            <a:avLst/>
            <a:gdLst/>
            <a:ahLst/>
            <a:cxnLst/>
            <a:rect r="r" b="b" t="t" l="l"/>
            <a:pathLst>
              <a:path h="3180971" w="5231903">
                <a:moveTo>
                  <a:pt x="0" y="0"/>
                </a:moveTo>
                <a:lnTo>
                  <a:pt x="5231903" y="0"/>
                </a:lnTo>
                <a:lnTo>
                  <a:pt x="5231903" y="3180971"/>
                </a:lnTo>
                <a:lnTo>
                  <a:pt x="0" y="3180971"/>
                </a:lnTo>
                <a:lnTo>
                  <a:pt x="0" y="0"/>
                </a:lnTo>
                <a:close/>
              </a:path>
            </a:pathLst>
          </a:custGeom>
          <a:blipFill>
            <a:blip r:embed="rId4"/>
            <a:stretch>
              <a:fillRect l="0" t="-15561" r="-10196" b="-5190"/>
            </a:stretch>
          </a:blipFill>
        </p:spPr>
      </p:sp>
      <p:sp>
        <p:nvSpPr>
          <p:cNvPr name="Freeform 14" id="14"/>
          <p:cNvSpPr/>
          <p:nvPr/>
        </p:nvSpPr>
        <p:spPr>
          <a:xfrm flipH="false" flipV="false" rot="0">
            <a:off x="522119" y="3158163"/>
            <a:ext cx="4760841" cy="4243455"/>
          </a:xfrm>
          <a:custGeom>
            <a:avLst/>
            <a:gdLst/>
            <a:ahLst/>
            <a:cxnLst/>
            <a:rect r="r" b="b" t="t" l="l"/>
            <a:pathLst>
              <a:path h="4243455" w="4760841">
                <a:moveTo>
                  <a:pt x="0" y="0"/>
                </a:moveTo>
                <a:lnTo>
                  <a:pt x="4760842" y="0"/>
                </a:lnTo>
                <a:lnTo>
                  <a:pt x="4760842" y="4243455"/>
                </a:lnTo>
                <a:lnTo>
                  <a:pt x="0" y="4243455"/>
                </a:lnTo>
                <a:lnTo>
                  <a:pt x="0" y="0"/>
                </a:lnTo>
                <a:close/>
              </a:path>
            </a:pathLst>
          </a:custGeom>
          <a:blipFill>
            <a:blip r:embed="rId5"/>
            <a:stretch>
              <a:fillRect l="0" t="-4577" r="0" b="-4483"/>
            </a:stretch>
          </a:blipFill>
        </p:spPr>
      </p:sp>
      <p:sp>
        <p:nvSpPr>
          <p:cNvPr name="TextBox 15" id="15"/>
          <p:cNvSpPr txBox="true"/>
          <p:nvPr/>
        </p:nvSpPr>
        <p:spPr>
          <a:xfrm rot="0">
            <a:off x="458900" y="688775"/>
            <a:ext cx="4555222" cy="54292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FFFFFF"/>
                </a:solidFill>
                <a:latin typeface="Poppins Bold"/>
                <a:ea typeface="Poppins Bold"/>
                <a:cs typeface="Poppins Bold"/>
                <a:sym typeface="Poppins Bold"/>
              </a:rPr>
              <a:t>WHICH MODEL?</a:t>
            </a:r>
          </a:p>
        </p:txBody>
      </p:sp>
      <p:sp>
        <p:nvSpPr>
          <p:cNvPr name="TextBox 16" id="16"/>
          <p:cNvSpPr txBox="true"/>
          <p:nvPr/>
        </p:nvSpPr>
        <p:spPr>
          <a:xfrm rot="0">
            <a:off x="-36818" y="1241225"/>
            <a:ext cx="5546659" cy="1894960"/>
          </a:xfrm>
          <a:prstGeom prst="rect">
            <a:avLst/>
          </a:prstGeom>
        </p:spPr>
        <p:txBody>
          <a:bodyPr anchor="t" rtlCol="false" tIns="0" lIns="0" bIns="0" rIns="0">
            <a:spAutoFit/>
          </a:bodyPr>
          <a:lstStyle/>
          <a:p>
            <a:pPr algn="just" marL="409625" indent="-204813" lvl="1">
              <a:lnSpc>
                <a:spcPts val="2181"/>
              </a:lnSpc>
              <a:buFont typeface="Arial"/>
              <a:buChar char="•"/>
            </a:pPr>
            <a:r>
              <a:rPr lang="en-US" sz="1897">
                <a:solidFill>
                  <a:srgbClr val="FFFFFF"/>
                </a:solidFill>
                <a:latin typeface="Poppins"/>
                <a:ea typeface="Poppins"/>
                <a:cs typeface="Poppins"/>
                <a:sym typeface="Poppins"/>
              </a:rPr>
              <a:t>After testing with different models  ,we decided to go with a Soft Voting ensemble  consisting of Random Forest and  XGBoost models, as it provided us with the best results.</a:t>
            </a:r>
          </a:p>
          <a:p>
            <a:pPr algn="just" marL="409625" indent="-204813" lvl="1">
              <a:lnSpc>
                <a:spcPts val="2181"/>
              </a:lnSpc>
              <a:buFont typeface="Arial"/>
              <a:buChar char="•"/>
            </a:pPr>
            <a:r>
              <a:rPr lang="en-US" sz="1897">
                <a:solidFill>
                  <a:srgbClr val="FFFFFF"/>
                </a:solidFill>
                <a:latin typeface="Poppins"/>
                <a:ea typeface="Poppins"/>
                <a:cs typeface="Poppins"/>
                <a:sym typeface="Poppins"/>
              </a:rPr>
              <a:t>Fig. showing Soft Voting</a:t>
            </a:r>
          </a:p>
          <a:p>
            <a:pPr algn="just">
              <a:lnSpc>
                <a:spcPts val="2181"/>
              </a:lnSpc>
            </a:pPr>
          </a:p>
        </p:txBody>
      </p:sp>
      <p:sp>
        <p:nvSpPr>
          <p:cNvPr name="TextBox 17" id="17"/>
          <p:cNvSpPr txBox="true"/>
          <p:nvPr/>
        </p:nvSpPr>
        <p:spPr>
          <a:xfrm rot="0">
            <a:off x="6963756" y="1292161"/>
            <a:ext cx="4555222" cy="54292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FFFFFF"/>
                </a:solidFill>
                <a:latin typeface="Poppins Bold"/>
                <a:ea typeface="Poppins Bold"/>
                <a:cs typeface="Poppins Bold"/>
                <a:sym typeface="Poppins Bold"/>
              </a:rPr>
              <a:t>MODEL TRAINING</a:t>
            </a:r>
          </a:p>
        </p:txBody>
      </p:sp>
      <p:sp>
        <p:nvSpPr>
          <p:cNvPr name="TextBox 18" id="18"/>
          <p:cNvSpPr txBox="true"/>
          <p:nvPr/>
        </p:nvSpPr>
        <p:spPr>
          <a:xfrm rot="0">
            <a:off x="5690815" y="1835085"/>
            <a:ext cx="7207696" cy="1035303"/>
          </a:xfrm>
          <a:prstGeom prst="rect">
            <a:avLst/>
          </a:prstGeom>
        </p:spPr>
        <p:txBody>
          <a:bodyPr anchor="t" rtlCol="false" tIns="0" lIns="0" bIns="0" rIns="0">
            <a:spAutoFit/>
          </a:bodyPr>
          <a:lstStyle/>
          <a:p>
            <a:pPr algn="just" marL="391746" indent="-195873" lvl="1">
              <a:lnSpc>
                <a:spcPts val="2086"/>
              </a:lnSpc>
              <a:buFont typeface="Arial"/>
              <a:buChar char="•"/>
            </a:pPr>
            <a:r>
              <a:rPr lang="en-US" sz="1814">
                <a:solidFill>
                  <a:srgbClr val="FFFFFF"/>
                </a:solidFill>
                <a:latin typeface="Poppins"/>
                <a:ea typeface="Poppins"/>
                <a:cs typeface="Poppins"/>
                <a:sym typeface="Poppins"/>
              </a:rPr>
              <a:t>For training we have used GridSearch CV on both Random Forest and XGBoost models of the ensemble as a part of hyperparameter tuning process to find the best model.</a:t>
            </a:r>
          </a:p>
          <a:p>
            <a:pPr algn="just">
              <a:lnSpc>
                <a:spcPts val="2086"/>
              </a:lnSpc>
            </a:pPr>
          </a:p>
        </p:txBody>
      </p:sp>
      <p:sp>
        <p:nvSpPr>
          <p:cNvPr name="TextBox 19" id="19"/>
          <p:cNvSpPr txBox="true"/>
          <p:nvPr/>
        </p:nvSpPr>
        <p:spPr>
          <a:xfrm rot="0">
            <a:off x="13394953" y="714375"/>
            <a:ext cx="4555222" cy="542925"/>
          </a:xfrm>
          <a:prstGeom prst="rect">
            <a:avLst/>
          </a:prstGeom>
        </p:spPr>
        <p:txBody>
          <a:bodyPr anchor="t" rtlCol="false" tIns="0" lIns="0" bIns="0" rIns="0">
            <a:spAutoFit/>
          </a:bodyPr>
          <a:lstStyle/>
          <a:p>
            <a:pPr algn="ctr" marL="0" indent="0" lvl="0">
              <a:lnSpc>
                <a:spcPts val="4200"/>
              </a:lnSpc>
              <a:spcBef>
                <a:spcPct val="0"/>
              </a:spcBef>
            </a:pPr>
            <a:r>
              <a:rPr lang="en-US" b="true" sz="3000">
                <a:solidFill>
                  <a:srgbClr val="FFFFFF"/>
                </a:solidFill>
                <a:latin typeface="Poppins Bold"/>
                <a:ea typeface="Poppins Bold"/>
                <a:cs typeface="Poppins Bold"/>
                <a:sym typeface="Poppins Bold"/>
              </a:rPr>
              <a:t>MODEL EVALUATION</a:t>
            </a:r>
          </a:p>
        </p:txBody>
      </p:sp>
      <p:sp>
        <p:nvSpPr>
          <p:cNvPr name="TextBox 20" id="20"/>
          <p:cNvSpPr txBox="true"/>
          <p:nvPr/>
        </p:nvSpPr>
        <p:spPr>
          <a:xfrm rot="0">
            <a:off x="12959480" y="1276276"/>
            <a:ext cx="4970688" cy="3867224"/>
          </a:xfrm>
          <a:prstGeom prst="rect">
            <a:avLst/>
          </a:prstGeom>
        </p:spPr>
        <p:txBody>
          <a:bodyPr anchor="t" rtlCol="false" tIns="0" lIns="0" bIns="0" rIns="0">
            <a:spAutoFit/>
          </a:bodyPr>
          <a:lstStyle/>
          <a:p>
            <a:pPr algn="just" marL="367089" indent="-183545" lvl="1">
              <a:lnSpc>
                <a:spcPts val="1955"/>
              </a:lnSpc>
              <a:buFont typeface="Arial"/>
              <a:buChar char="•"/>
            </a:pPr>
            <a:r>
              <a:rPr lang="en-US" sz="1700">
                <a:solidFill>
                  <a:srgbClr val="FFFFFF"/>
                </a:solidFill>
                <a:latin typeface="Poppins"/>
                <a:ea typeface="Poppins"/>
                <a:cs typeface="Poppins"/>
                <a:sym typeface="Poppins"/>
              </a:rPr>
              <a:t>As specified in the problem statement, we have evaluated our model on Accuracy .</a:t>
            </a:r>
          </a:p>
          <a:p>
            <a:pPr algn="just" marL="367089" indent="-183545" lvl="1">
              <a:lnSpc>
                <a:spcPts val="1955"/>
              </a:lnSpc>
              <a:buFont typeface="Arial"/>
              <a:buChar char="•"/>
            </a:pPr>
            <a:r>
              <a:rPr lang="en-US" sz="1700">
                <a:solidFill>
                  <a:srgbClr val="FFFFFF"/>
                </a:solidFill>
                <a:latin typeface="Poppins"/>
                <a:ea typeface="Poppins"/>
                <a:cs typeface="Poppins"/>
                <a:sym typeface="Poppins"/>
              </a:rPr>
              <a:t>Additionally we have also taken out the F1 Score of our model as an added assurance that our model is working well.</a:t>
            </a:r>
          </a:p>
          <a:p>
            <a:pPr algn="just" marL="367089" indent="-183545" lvl="1">
              <a:lnSpc>
                <a:spcPts val="1955"/>
              </a:lnSpc>
              <a:buFont typeface="Arial"/>
              <a:buChar char="•"/>
            </a:pPr>
            <a:r>
              <a:rPr lang="en-US" sz="1700">
                <a:solidFill>
                  <a:srgbClr val="FFFFFF"/>
                </a:solidFill>
                <a:latin typeface="Poppins"/>
                <a:ea typeface="Poppins"/>
                <a:cs typeface="Poppins"/>
                <a:sym typeface="Poppins"/>
              </a:rPr>
              <a:t>Although we addressed class imbalance, we included F1-score to ensure that our model maintains a balance between precision and recall. Even after balancing the dataset, the model might still favor certain classes or misclassify difficult samples. F1-score provides a more holistic evaluation, ensuring that no class is unfairly overlooked and that both false positives and false negatives are minimized.</a:t>
            </a:r>
          </a:p>
        </p:txBody>
      </p:sp>
      <p:sp>
        <p:nvSpPr>
          <p:cNvPr name="TextBox 21" id="21"/>
          <p:cNvSpPr txBox="true"/>
          <p:nvPr/>
        </p:nvSpPr>
        <p:spPr>
          <a:xfrm rot="0">
            <a:off x="5629847" y="3190624"/>
            <a:ext cx="7329633" cy="4026363"/>
          </a:xfrm>
          <a:prstGeom prst="rect">
            <a:avLst/>
          </a:prstGeom>
        </p:spPr>
        <p:txBody>
          <a:bodyPr anchor="t" rtlCol="false" tIns="0" lIns="0" bIns="0" rIns="0">
            <a:spAutoFit/>
          </a:bodyPr>
          <a:lstStyle/>
          <a:p>
            <a:pPr algn="just">
              <a:lnSpc>
                <a:spcPts val="2431"/>
              </a:lnSpc>
            </a:pPr>
          </a:p>
          <a:p>
            <a:pPr algn="just" marL="456478" indent="-228239" lvl="1">
              <a:lnSpc>
                <a:spcPts val="2431"/>
              </a:lnSpc>
              <a:buFont typeface="Arial"/>
              <a:buChar char="•"/>
            </a:pPr>
            <a:r>
              <a:rPr lang="en-US" sz="2114">
                <a:solidFill>
                  <a:srgbClr val="FFFFFF"/>
                </a:solidFill>
                <a:latin typeface="Poppins"/>
                <a:ea typeface="Poppins"/>
                <a:cs typeface="Poppins"/>
                <a:sym typeface="Poppins"/>
              </a:rPr>
              <a:t>3 fold cross-validation was employed. </a:t>
            </a:r>
          </a:p>
          <a:p>
            <a:pPr algn="just" marL="456478" indent="-228239" lvl="1">
              <a:lnSpc>
                <a:spcPts val="2431"/>
              </a:lnSpc>
              <a:buFont typeface="Arial"/>
              <a:buChar char="•"/>
            </a:pPr>
            <a:r>
              <a:rPr lang="en-US" sz="2114">
                <a:solidFill>
                  <a:srgbClr val="FFFFFF"/>
                </a:solidFill>
                <a:latin typeface="Poppins"/>
                <a:ea typeface="Poppins"/>
                <a:cs typeface="Poppins"/>
                <a:sym typeface="Poppins"/>
              </a:rPr>
              <a:t>S</a:t>
            </a:r>
            <a:r>
              <a:rPr lang="en-US" sz="2114">
                <a:solidFill>
                  <a:srgbClr val="FFFFFF"/>
                </a:solidFill>
                <a:latin typeface="Poppins"/>
                <a:ea typeface="Poppins"/>
                <a:cs typeface="Poppins"/>
                <a:sym typeface="Poppins"/>
              </a:rPr>
              <a:t>coring was assigned accuracy in order to find the best possible hyperparameter combination through GridSearchCV for the Random Forest.</a:t>
            </a:r>
          </a:p>
          <a:p>
            <a:pPr algn="just" marL="456478" indent="-228239" lvl="1">
              <a:lnSpc>
                <a:spcPts val="2431"/>
              </a:lnSpc>
              <a:buFont typeface="Arial"/>
              <a:buChar char="•"/>
            </a:pPr>
            <a:r>
              <a:rPr lang="en-US" sz="2114">
                <a:solidFill>
                  <a:srgbClr val="FFFFFF"/>
                </a:solidFill>
                <a:latin typeface="Poppins"/>
                <a:ea typeface="Poppins"/>
                <a:cs typeface="Poppins"/>
                <a:sym typeface="Poppins"/>
              </a:rPr>
              <a:t>Similar steps were followed for finding the best hyperparameter combination for the XGBoost.</a:t>
            </a:r>
          </a:p>
          <a:p>
            <a:pPr algn="just" marL="456478" indent="-228239" lvl="1">
              <a:lnSpc>
                <a:spcPts val="2431"/>
              </a:lnSpc>
              <a:buFont typeface="Arial"/>
              <a:buChar char="•"/>
            </a:pPr>
            <a:r>
              <a:rPr lang="en-US" sz="2114">
                <a:solidFill>
                  <a:srgbClr val="FFFFFF"/>
                </a:solidFill>
                <a:latin typeface="Poppins"/>
                <a:ea typeface="Poppins"/>
                <a:cs typeface="Poppins"/>
                <a:sym typeface="Poppins"/>
              </a:rPr>
              <a:t>Finally we used the best hyperparameter combination Random Forest and XGBoost models to create our Voting Ensemble and then evaluated it.</a:t>
            </a:r>
          </a:p>
          <a:p>
            <a:pPr algn="just">
              <a:lnSpc>
                <a:spcPts val="2431"/>
              </a:lnSpc>
            </a:pPr>
          </a:p>
          <a:p>
            <a:pPr algn="just">
              <a:lnSpc>
                <a:spcPts val="2431"/>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DAGh6Caugj0</dc:identifier>
  <dcterms:modified xsi:type="dcterms:W3CDTF">2011-08-01T06:04:30Z</dcterms:modified>
  <cp:revision>1</cp:revision>
  <dc:title>METHODOLOGY</dc:title>
</cp:coreProperties>
</file>